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287" r:id="rId2"/>
  </p:sldMasterIdLst>
  <p:notesMasterIdLst>
    <p:notesMasterId r:id="rId59"/>
  </p:notesMasterIdLst>
  <p:handoutMasterIdLst>
    <p:handoutMasterId r:id="rId60"/>
  </p:handoutMasterIdLst>
  <p:sldIdLst>
    <p:sldId id="256" r:id="rId3"/>
    <p:sldId id="257" r:id="rId4"/>
    <p:sldId id="265" r:id="rId5"/>
    <p:sldId id="272" r:id="rId6"/>
    <p:sldId id="268" r:id="rId7"/>
    <p:sldId id="313" r:id="rId8"/>
    <p:sldId id="258" r:id="rId9"/>
    <p:sldId id="262" r:id="rId10"/>
    <p:sldId id="267" r:id="rId11"/>
    <p:sldId id="263" r:id="rId12"/>
    <p:sldId id="270" r:id="rId13"/>
    <p:sldId id="271" r:id="rId14"/>
    <p:sldId id="273" r:id="rId15"/>
    <p:sldId id="274" r:id="rId16"/>
    <p:sldId id="316" r:id="rId17"/>
    <p:sldId id="269" r:id="rId18"/>
    <p:sldId id="286" r:id="rId19"/>
    <p:sldId id="287" r:id="rId20"/>
    <p:sldId id="276" r:id="rId21"/>
    <p:sldId id="289" r:id="rId22"/>
    <p:sldId id="290" r:id="rId23"/>
    <p:sldId id="291" r:id="rId24"/>
    <p:sldId id="292" r:id="rId25"/>
    <p:sldId id="294" r:id="rId26"/>
    <p:sldId id="293" r:id="rId27"/>
    <p:sldId id="259" r:id="rId28"/>
    <p:sldId id="296" r:id="rId29"/>
    <p:sldId id="297" r:id="rId30"/>
    <p:sldId id="295" r:id="rId31"/>
    <p:sldId id="278" r:id="rId32"/>
    <p:sldId id="299" r:id="rId33"/>
    <p:sldId id="298" r:id="rId34"/>
    <p:sldId id="277" r:id="rId35"/>
    <p:sldId id="260" r:id="rId36"/>
    <p:sldId id="281" r:id="rId37"/>
    <p:sldId id="280" r:id="rId38"/>
    <p:sldId id="300" r:id="rId39"/>
    <p:sldId id="301" r:id="rId40"/>
    <p:sldId id="303" r:id="rId41"/>
    <p:sldId id="302" r:id="rId42"/>
    <p:sldId id="282" r:id="rId43"/>
    <p:sldId id="308" r:id="rId44"/>
    <p:sldId id="304" r:id="rId45"/>
    <p:sldId id="306" r:id="rId46"/>
    <p:sldId id="307" r:id="rId47"/>
    <p:sldId id="310" r:id="rId48"/>
    <p:sldId id="311" r:id="rId49"/>
    <p:sldId id="312" r:id="rId50"/>
    <p:sldId id="309" r:id="rId51"/>
    <p:sldId id="283" r:id="rId52"/>
    <p:sldId id="305" r:id="rId53"/>
    <p:sldId id="315" r:id="rId54"/>
    <p:sldId id="314" r:id="rId55"/>
    <p:sldId id="284" r:id="rId56"/>
    <p:sldId id="285" r:id="rId57"/>
    <p:sldId id="261" r:id="rId58"/>
  </p:sldIdLst>
  <p:sldSz cx="9144000" cy="6858000" type="screen4x3"/>
  <p:notesSz cx="6805613" cy="9939338"/>
  <p:custDataLst>
    <p:tags r:id="rId6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92">
          <p15:clr>
            <a:srgbClr val="A4A3A4"/>
          </p15:clr>
        </p15:guide>
        <p15:guide id="3" pos="56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CC"/>
    <a:srgbClr val="113165"/>
    <a:srgbClr val="800000"/>
    <a:srgbClr val="38C90E"/>
    <a:srgbClr val="773F9B"/>
    <a:srgbClr val="BD200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4689" autoAdjust="0"/>
  </p:normalViewPr>
  <p:slideViewPr>
    <p:cSldViewPr snapToGrid="0" showGuides="1">
      <p:cViewPr>
        <p:scale>
          <a:sx n="100" d="100"/>
          <a:sy n="100" d="100"/>
        </p:scale>
        <p:origin x="1176" y="474"/>
      </p:cViewPr>
      <p:guideLst>
        <p:guide orient="horz"/>
        <p:guide pos="92"/>
        <p:guide pos="5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>
            <a:extLst>
              <a:ext uri="{FF2B5EF4-FFF2-40B4-BE49-F238E27FC236}">
                <a16:creationId xmlns:a16="http://schemas.microsoft.com/office/drawing/2014/main" xmlns="" id="{A3303C2C-EB83-4D85-BFBB-47B76CF58F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xmlns="" id="{016649F8-E219-4075-8608-686478DD4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06916" name="Rectangle 4">
            <a:extLst>
              <a:ext uri="{FF2B5EF4-FFF2-40B4-BE49-F238E27FC236}">
                <a16:creationId xmlns:a16="http://schemas.microsoft.com/office/drawing/2014/main" xmlns="" id="{258B2238-60F2-4E25-9D5F-5E0D3E6C41C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06917" name="Rectangle 5">
            <a:extLst>
              <a:ext uri="{FF2B5EF4-FFF2-40B4-BE49-F238E27FC236}">
                <a16:creationId xmlns:a16="http://schemas.microsoft.com/office/drawing/2014/main" xmlns="" id="{A21CF9F5-4B6A-4AC2-93AA-0582F7FE9A3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D37C078F-E350-453F-8CE7-B868B049D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296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8A954BB1-22A1-4D5A-B2B8-E996DAA0F5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6A489E7E-A941-4F44-A15C-7A2AB4F198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xmlns="" id="{9F34E964-20B5-4648-80BF-6096E306B5C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xmlns="" id="{42E960FB-EAAE-4F5A-8E51-896BDAAA869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xmlns="" id="{0BDE2499-5E93-4AA3-BA46-7A78D5B4C5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xmlns="" id="{8449426D-D217-4F54-8A4D-626C3373A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CAD1B84-2145-4DF9-835A-34A7B1C48A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3815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 descr="Dark upward diagonal">
            <a:extLst>
              <a:ext uri="{FF2B5EF4-FFF2-40B4-BE49-F238E27FC236}">
                <a16:creationId xmlns:a16="http://schemas.microsoft.com/office/drawing/2014/main" xmlns="" id="{9ADD6227-4BAE-4DA7-A6D9-D60232E3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9200"/>
            <a:ext cx="9144000" cy="5257800"/>
          </a:xfrm>
          <a:prstGeom prst="rect">
            <a:avLst/>
          </a:prstGeom>
          <a:pattFill prst="dkUpDiag">
            <a:fgClr>
              <a:srgbClr val="ECECEC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b="0"/>
          </a:p>
        </p:txBody>
      </p:sp>
      <p:pic>
        <p:nvPicPr>
          <p:cNvPr id="5" name="Picture 3" descr="template_cover">
            <a:extLst>
              <a:ext uri="{FF2B5EF4-FFF2-40B4-BE49-F238E27FC236}">
                <a16:creationId xmlns:a16="http://schemas.microsoft.com/office/drawing/2014/main" xmlns="" id="{6176E5DE-26E5-4763-B312-42AE819B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704850"/>
            <a:ext cx="914558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185F8C48-C832-4907-85BD-89E906E5B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86400"/>
            <a:ext cx="9144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 b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1E9BBAE-9CF2-47B4-A1C2-B5577AFA9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 b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DED0327-8330-49A5-9522-924DE3F83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74625"/>
          </a:xfrm>
          <a:prstGeom prst="rect">
            <a:avLst/>
          </a:prstGeom>
          <a:solidFill>
            <a:srgbClr val="B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 b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xmlns="" id="{D7297AF3-CE1A-4474-8FE4-6285F5A4E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"/>
            <a:ext cx="91440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 b="0"/>
          </a:p>
        </p:txBody>
      </p:sp>
      <p:sp>
        <p:nvSpPr>
          <p:cNvPr id="73626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8600" y="2139950"/>
            <a:ext cx="6005513" cy="831850"/>
          </a:xfrm>
          <a:extLst/>
        </p:spPr>
        <p:txBody>
          <a:bodyPr/>
          <a:lstStyle>
            <a:lvl1pPr marL="0" indent="0" fontAlgn="t">
              <a:spcAft>
                <a:spcPct val="0"/>
              </a:spcAft>
              <a:buClrTx/>
              <a:buFontTx/>
              <a:buNone/>
              <a:defRPr sz="2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36266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28600" y="838200"/>
            <a:ext cx="6553200" cy="1196975"/>
          </a:xfrm>
          <a:extLst/>
        </p:spPr>
        <p:txBody>
          <a:bodyPr/>
          <a:lstStyle>
            <a:lvl1pPr fontAlgn="t">
              <a:spcAft>
                <a:spcPct val="25000"/>
              </a:spcAft>
              <a:defRPr sz="3400"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54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87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135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135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4523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9755F7-BA1A-4119-B8B7-BF0A19AF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CCDEED6-D154-4A91-B718-8915CA737D93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7EF5E8-E3AD-47FF-B845-9709D982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4C00AA-4DF5-40B5-939E-E39FB3B0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F895EDD-7C9B-4A92-8453-04632306357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988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597F3C-AD50-46C2-8797-F47B96EA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C0E11A-0CEC-4EAE-A03D-A0B5D616BE22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D59DC1-C08F-4F89-85C3-C58FBE46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7BCED0-FAD3-4E17-8FB5-112EB1FE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7E128DB-958E-41A5-B30A-CA9BABF1BC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222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CFA1D8-4A26-4F39-9599-45A425D9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8FD1686-F5AE-49F8-BAB3-C73C28463F1A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077566-A69B-4BC1-BD0B-E78A3D97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157C51-0CF2-43C1-99B0-265685C1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BE97B47-CFDF-489E-B952-DD7A100A0ED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023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AD2F67-F501-46C3-A193-C7B45A6F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071A38B-ECE8-4B8A-9E75-A9A4ABA64830}" type="datetime1">
              <a:rPr lang="en-AU" smtClean="0"/>
              <a:t>29/10/2018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34342E5-8D0A-447E-9189-3D671401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F6743D-7A9C-4313-8171-59FAB87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22F1415-D6D1-4083-A0BD-C44CD78E4C2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7695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099DB87-238B-4F9A-BC9D-F07A6890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33AE53-E5E4-41C5-BEDE-83B60618A5B6}" type="datetime1">
              <a:rPr lang="en-AU" smtClean="0"/>
              <a:t>29/10/2018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234A0F-699D-45F3-AC3B-F869DF01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FE27A1A-8C79-4804-871D-1DEA6FA2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10FB4CE-9C0E-472E-AB71-7C0DE3463E4B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300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E635645-24AE-4ABF-9C6B-CAB2AFA4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AEE231-A55B-4FB0-BAD7-E720F6B7B232}" type="datetime1">
              <a:rPr lang="en-AU" smtClean="0"/>
              <a:t>29/10/2018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4B6BE5-8ACF-4FC1-9787-3D4E6F89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445475-52B7-4797-B38D-233631F8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F29E56-1524-46F9-BF13-4A0DC20487D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8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F8832B-3F24-41F3-985C-E2E174173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682661-190F-4E2E-971D-D97886C1A704}" type="datetime1">
              <a:rPr lang="en-AU" smtClean="0"/>
              <a:t>29/10/2018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6EC609-491E-4FDE-8AF2-FC77F472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639A12-530F-4760-B7AB-3A516FEA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FF964A-759E-429C-94D6-06BE3FDBC80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864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5DD764-1936-4F18-B66A-AB8501BE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F58439-2669-41DE-8FA2-D00C31E056CD}" type="datetime1">
              <a:rPr lang="en-AU" smtClean="0"/>
              <a:t>29/10/2018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141A41-3CA1-4D6C-A824-F1B1917D6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181E98-B0C9-4C71-BBC7-C14328D0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2DB3CE0-E2B3-4C22-8E48-9507F208A5EB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79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12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F65091-C395-4C5F-80D7-A95D0D65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FC1DAC-170C-430C-B1F3-5D482B053148}" type="datetime1">
              <a:rPr lang="en-AU" smtClean="0"/>
              <a:t>29/10/2018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DA78BB-CDD5-46F3-837C-FF46A86F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14F3F4-59DD-45BE-A4EC-A2610535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5D9DC8-E0E2-48EF-B36A-67514C23744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203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86D226-80B2-4DF7-9D12-E16694F9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FB45E49-44F6-4223-9BDC-197426B23DD1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33795C-F16D-4591-BED2-8FAD1F99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5C5E58-1CAF-41C6-836D-40ED780D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D32715-C50E-4C1B-B298-0E87DED66F6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209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A5613F-3A0A-4B41-9827-FAB2D731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A0E99E-F387-4D52-B524-A45465BD21A7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9FB8FF-FCBC-4881-8CB7-3F4556E6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F37A70-9A44-417D-8A1F-3D47F395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9965724-259A-481B-A56D-F85BB7A898F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20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71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38225"/>
            <a:ext cx="2911475" cy="32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6275" y="1038225"/>
            <a:ext cx="2911475" cy="32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6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73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43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3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688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16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flevy.com/pro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3C04C664-2297-41E3-9736-86CA9AD96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29375"/>
            <a:ext cx="9144000" cy="42862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 b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DC3B8D90-E6CA-4FFF-9693-60A4DFD4E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52400" y="0"/>
            <a:ext cx="8991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82284BD8-7A6E-410A-9C2A-79FE361AC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152400" y="1038225"/>
            <a:ext cx="59753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xmlns="" id="{D46B0D3E-C5EF-4B04-9091-49A77EF0E8AE}"/>
              </a:ext>
            </a:extLst>
          </p:cNvPr>
          <p:cNvSpPr>
            <a:spLocks noChangeShapeType="1"/>
          </p:cNvSpPr>
          <p:nvPr/>
        </p:nvSpPr>
        <p:spPr bwMode="gray">
          <a:xfrm>
            <a:off x="8691563" y="6527800"/>
            <a:ext cx="0" cy="239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Text Box 6">
            <a:extLst>
              <a:ext uri="{FF2B5EF4-FFF2-40B4-BE49-F238E27FC236}">
                <a16:creationId xmlns:a16="http://schemas.microsoft.com/office/drawing/2014/main" xmlns="" id="{AF51A675-5F08-42A6-BF3B-D1A9191626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91563" y="6540500"/>
            <a:ext cx="452437" cy="242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 anchorCtr="1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fld id="{F1518CCF-518B-49E8-B3F3-30BDDB410657}" type="slidenum">
              <a:rPr lang="en-US" altLang="en-US" sz="800" b="0" smtClean="0">
                <a:solidFill>
                  <a:srgbClr val="333333"/>
                </a:solidFill>
                <a:latin typeface="Arial Narrow" panose="020B0606020202030204" pitchFamily="34" charset="0"/>
              </a:rPr>
              <a:pPr algn="ctr">
                <a:lnSpc>
                  <a:spcPct val="85000"/>
                </a:lnSpc>
                <a:defRPr/>
              </a:pPr>
              <a:t>‹#›</a:t>
            </a:fld>
            <a:endParaRPr lang="en-US" altLang="en-US" sz="800" b="0">
              <a:solidFill>
                <a:srgbClr val="333333"/>
              </a:solidFill>
              <a:latin typeface="Arial Narrow" panose="020B0606020202030204" pitchFamily="34" charset="0"/>
            </a:endParaRP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xmlns="" id="{709F46F5-6013-4CCD-B352-15970180BA8F}"/>
              </a:ext>
            </a:extLst>
          </p:cNvPr>
          <p:cNvSpPr>
            <a:spLocks noChangeShapeType="1"/>
          </p:cNvSpPr>
          <p:nvPr/>
        </p:nvSpPr>
        <p:spPr bwMode="gray">
          <a:xfrm>
            <a:off x="0" y="904875"/>
            <a:ext cx="9142413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TextBox 2">
            <a:extLst>
              <a:ext uri="{FF2B5EF4-FFF2-40B4-BE49-F238E27FC236}">
                <a16:creationId xmlns:a16="http://schemas.microsoft.com/office/drawing/2014/main" xmlns="" id="{009D3167-B71E-44FC-8B67-24091A50E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553200"/>
            <a:ext cx="54784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1000" b="0">
                <a:solidFill>
                  <a:srgbClr val="113165"/>
                </a:solidFill>
              </a:rPr>
              <a:t>This document is an exclusive document available to </a:t>
            </a:r>
            <a:r>
              <a:rPr lang="en-US" sz="1000">
                <a:solidFill>
                  <a:srgbClr val="113165"/>
                </a:solidFill>
              </a:rPr>
              <a:t>FlevyPro</a:t>
            </a:r>
            <a:r>
              <a:rPr lang="en-US" sz="1000" b="0">
                <a:solidFill>
                  <a:srgbClr val="113165"/>
                </a:solidFill>
              </a:rPr>
              <a:t> members - </a:t>
            </a:r>
            <a:r>
              <a:rPr lang="en-US" sz="1000" b="0">
                <a:solidFill>
                  <a:srgbClr val="113165"/>
                </a:solidFill>
                <a:hlinkClick r:id="rId13"/>
              </a:rPr>
              <a:t>http://flevy.com/pro</a:t>
            </a:r>
            <a:r>
              <a:rPr lang="en-US" sz="1000" b="0">
                <a:solidFill>
                  <a:srgbClr val="113165"/>
                </a:solidFill>
              </a:rPr>
              <a:t> </a:t>
            </a:r>
          </a:p>
        </p:txBody>
      </p:sp>
      <p:pic>
        <p:nvPicPr>
          <p:cNvPr id="1033" name="Picture 11" descr="logo_pro">
            <a:extLst>
              <a:ext uri="{FF2B5EF4-FFF2-40B4-BE49-F238E27FC236}">
                <a16:creationId xmlns:a16="http://schemas.microsoft.com/office/drawing/2014/main" xmlns="" id="{5191F589-5A5D-40E4-A950-199B53C2D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99225"/>
            <a:ext cx="11826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47" r:id="rId2"/>
    <p:sldLayoutId id="2147484448" r:id="rId3"/>
    <p:sldLayoutId id="2147484449" r:id="rId4"/>
    <p:sldLayoutId id="2147484450" r:id="rId5"/>
    <p:sldLayoutId id="2147484451" r:id="rId6"/>
    <p:sldLayoutId id="2147484452" r:id="rId7"/>
    <p:sldLayoutId id="2147484453" r:id="rId8"/>
    <p:sldLayoutId id="2147484454" r:id="rId9"/>
    <p:sldLayoutId id="2147484455" r:id="rId10"/>
    <p:sldLayoutId id="2147484456" r:id="rId11"/>
  </p:sldLayoutIdLst>
  <p:hf hdr="0" ftr="0" dt="0"/>
  <p:txStyles>
    <p:titleStyle>
      <a:lvl1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400" b="1" kern="1200">
          <a:solidFill>
            <a:srgbClr val="113365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5pPr>
      <a:lvl6pPr marL="457200" algn="l" rtl="0" fontAlgn="base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6pPr>
      <a:lvl7pPr marL="914400" algn="l" rtl="0" fontAlgn="base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7pPr>
      <a:lvl8pPr marL="1371600" algn="l" rtl="0" fontAlgn="base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8pPr>
      <a:lvl9pPr marL="1828800" algn="l" rtl="0" fontAlgn="base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113365"/>
          </a:solidFill>
          <a:latin typeface="Arial Narrow" panose="020B0606020202030204" pitchFamily="34" charset="0"/>
          <a:cs typeface="Arial" panose="020B0604020202020204" pitchFamily="34" charset="0"/>
        </a:defRPr>
      </a:lvl9pPr>
    </p:titleStyle>
    <p:bodyStyle>
      <a:lvl1pPr marL="231775" indent="-231775" algn="l" rtl="0" eaLnBrk="0" fontAlgn="base" hangingPunct="0">
        <a:spcBef>
          <a:spcPct val="0"/>
        </a:spcBef>
        <a:spcAft>
          <a:spcPct val="50000"/>
        </a:spcAft>
        <a:buClr>
          <a:schemeClr val="accent2"/>
        </a:buClr>
        <a:buFont typeface="Wingdings" panose="05000000000000000000" pitchFamily="2" charset="2"/>
        <a:buChar char="•"/>
        <a:defRPr sz="1600" b="1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466725" indent="-233363" algn="l" rtl="0" eaLnBrk="0" fontAlgn="base" hangingPunct="0">
        <a:spcBef>
          <a:spcPct val="0"/>
        </a:spcBef>
        <a:spcAft>
          <a:spcPct val="50000"/>
        </a:spcAft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0663" algn="l" rtl="0" eaLnBrk="0" fontAlgn="base" hangingPunct="0">
        <a:spcBef>
          <a:spcPct val="0"/>
        </a:spcBef>
        <a:spcAft>
          <a:spcPct val="50000"/>
        </a:spcAft>
        <a:buClr>
          <a:schemeClr val="accent2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9163" indent="-228600" algn="l" rtl="0" eaLnBrk="0" fontAlgn="base" hangingPunct="0">
        <a:spcBef>
          <a:spcPct val="0"/>
        </a:spcBef>
        <a:spcAft>
          <a:spcPct val="50000"/>
        </a:spcAft>
        <a:buClr>
          <a:schemeClr val="accent2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9350" indent="-228600" algn="l" rtl="0" eaLnBrk="0" fontAlgn="base" hangingPunct="0">
        <a:spcBef>
          <a:spcPct val="0"/>
        </a:spcBef>
        <a:spcAft>
          <a:spcPct val="50000"/>
        </a:spcAft>
        <a:buClr>
          <a:schemeClr val="accent2"/>
        </a:buClr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xmlns="" id="{7262A52E-4B75-46D7-8BB4-FE9336AF9D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xmlns="" id="{5FBD2B96-3EA7-4C39-B9C1-23DC94B856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002DD4-53C0-4F5A-910D-92EC5DDC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C5844C82-666E-481F-A736-ED744418791B}" type="datetime1">
              <a:rPr lang="en-AU" smtClean="0"/>
              <a:t>29/10/2018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E3AE54-2D40-4CF1-8B8B-0D959F30B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3395D6-B714-4692-9B40-2FEDDA660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7E546214-1B44-4FBD-B5D9-46DC3F96F7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8" r:id="rId1"/>
    <p:sldLayoutId id="2147484459" r:id="rId2"/>
    <p:sldLayoutId id="2147484460" r:id="rId3"/>
    <p:sldLayoutId id="2147484461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python.org/en/Basic_String_Opera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api/_as_gen/matplotlib.pyplot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ipy.org/doc/numpy-1.13.0/reference/routines.array-creation.html" TargetMode="External"/><Relationship Id="rId3" Type="http://schemas.openxmlformats.org/officeDocument/2006/relationships/hyperlink" Target="https://www.w3schools.com/python/default.asp" TargetMode="External"/><Relationship Id="rId7" Type="http://schemas.openxmlformats.org/officeDocument/2006/relationships/hyperlink" Target="https://matplotlib.org/api/_as_gen/matplotlib.pyplot.plot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ython-3-patterns-idioms-test.readthedocs.io/en/latest/Comprehensions.html" TargetMode="External"/><Relationship Id="rId5" Type="http://schemas.openxmlformats.org/officeDocument/2006/relationships/hyperlink" Target="https://www.learnpython.org/en/Basic_String_Operations" TargetMode="External"/><Relationship Id="rId4" Type="http://schemas.openxmlformats.org/officeDocument/2006/relationships/hyperlink" Target="https://docs.scipy.org/doc/scipy-0.18.1/referenc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6DDE92-88DF-4358-8847-D549EB3EB86C}"/>
              </a:ext>
            </a:extLst>
          </p:cNvPr>
          <p:cNvSpPr txBox="1"/>
          <p:nvPr/>
        </p:nvSpPr>
        <p:spPr>
          <a:xfrm>
            <a:off x="838200" y="-28575"/>
            <a:ext cx="63341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3600" b="0" dirty="0">
                <a:solidFill>
                  <a:prstClr val="white"/>
                </a:solidFill>
                <a:latin typeface="Cambria" panose="02040503050406030204" pitchFamily="18" charset="0"/>
                <a:cs typeface="+mn-cs"/>
              </a:rPr>
              <a:t>Python Crash Course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b="0" dirty="0">
                <a:solidFill>
                  <a:prstClr val="white"/>
                </a:solidFill>
                <a:latin typeface="Cambria" panose="02040503050406030204" pitchFamily="18" charset="0"/>
                <a:cs typeface="+mn-cs"/>
              </a:rPr>
              <a:t>Research Data Analysis, Visualisation &amp; Modelling with Python</a:t>
            </a:r>
            <a:endParaRPr lang="en-AU" sz="3600" b="0" dirty="0">
              <a:solidFill>
                <a:prstClr val="white"/>
              </a:solidFill>
              <a:latin typeface="Cambria" panose="02040503050406030204" pitchFamily="18" charset="0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C901B43-434A-42A3-B488-557274C56293}"/>
              </a:ext>
            </a:extLst>
          </p:cNvPr>
          <p:cNvGrpSpPr/>
          <p:nvPr/>
        </p:nvGrpSpPr>
        <p:grpSpPr>
          <a:xfrm>
            <a:off x="3335867" y="1878592"/>
            <a:ext cx="4393508" cy="4155579"/>
            <a:chOff x="1209769" y="1754538"/>
            <a:chExt cx="6148361" cy="3672709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C3DA4EF9-382B-445B-A963-2B89CFF3D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769" y="1754538"/>
              <a:ext cx="6148361" cy="36727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44021487-9DEF-43F6-B4E6-04D15C4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505" y="3063895"/>
              <a:ext cx="5576887" cy="1841480"/>
            </a:xfrm>
            <a:prstGeom prst="rect">
              <a:avLst/>
            </a:prstGeom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</p:pic>
      </p:grpSp>
      <p:pic>
        <p:nvPicPr>
          <p:cNvPr id="18" name="Picture 2" descr="Image result for python">
            <a:extLst>
              <a:ext uri="{FF2B5EF4-FFF2-40B4-BE49-F238E27FC236}">
                <a16:creationId xmlns:a16="http://schemas.microsoft.com/office/drawing/2014/main" xmlns="" id="{0A54F901-285A-45E6-A6AB-FE885EEA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39" y="62549"/>
            <a:ext cx="1728761" cy="832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</p:pic>
      <p:pic>
        <p:nvPicPr>
          <p:cNvPr id="17413" name="Picture 7">
            <a:extLst>
              <a:ext uri="{FF2B5EF4-FFF2-40B4-BE49-F238E27FC236}">
                <a16:creationId xmlns:a16="http://schemas.microsoft.com/office/drawing/2014/main" xmlns="" id="{AEA7306B-6BF1-4C6B-AFF1-998EE010B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878013"/>
            <a:ext cx="2524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2ADAC52-D1AF-47BB-B93C-F04EA599C9FC}"/>
              </a:ext>
            </a:extLst>
          </p:cNvPr>
          <p:cNvSpPr txBox="1"/>
          <p:nvPr/>
        </p:nvSpPr>
        <p:spPr>
          <a:xfrm>
            <a:off x="127000" y="4124325"/>
            <a:ext cx="2506663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dirty="0">
                <a:solidFill>
                  <a:prstClr val="black"/>
                </a:solidFill>
                <a:latin typeface="Cambria" panose="02040503050406030204" pitchFamily="18" charset="0"/>
                <a:cs typeface="+mn-cs"/>
              </a:rPr>
              <a:t>Delivered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800" b="0" dirty="0">
              <a:solidFill>
                <a:prstClr val="black"/>
              </a:solidFill>
              <a:latin typeface="Cambria" panose="02040503050406030204" pitchFamily="18" charset="0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b="0" dirty="0">
                <a:solidFill>
                  <a:prstClr val="black"/>
                </a:solidFill>
                <a:latin typeface="Cambria" panose="02040503050406030204" pitchFamily="18" charset="0"/>
                <a:cs typeface="+mn-cs"/>
              </a:rPr>
              <a:t>By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800" b="0" dirty="0">
              <a:solidFill>
                <a:prstClr val="black"/>
              </a:solidFill>
              <a:latin typeface="Cambria" panose="02040503050406030204" pitchFamily="18" charset="0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b="0" dirty="0">
                <a:solidFill>
                  <a:prstClr val="black"/>
                </a:solidFill>
                <a:latin typeface="Cambria" panose="02040503050406030204" pitchFamily="18" charset="0"/>
                <a:cs typeface="+mn-cs"/>
              </a:rPr>
              <a:t>Jamiu M. Ekundayo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b="0" dirty="0">
                <a:solidFill>
                  <a:prstClr val="black"/>
                </a:solidFill>
                <a:latin typeface="Cambria" panose="02040503050406030204" pitchFamily="18" charset="0"/>
                <a:cs typeface="+mn-cs"/>
              </a:rPr>
              <a:t>PhD Candidate Petroleum Eng. Dept. Curtin University</a:t>
            </a:r>
            <a:endParaRPr lang="en-AU" sz="1800" b="0" dirty="0">
              <a:solidFill>
                <a:srgbClr val="0000FF"/>
              </a:solidFill>
              <a:latin typeface="Cambria" panose="02040503050406030204" pitchFamily="18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7">
            <a:extLst>
              <a:ext uri="{FF2B5EF4-FFF2-40B4-BE49-F238E27FC236}">
                <a16:creationId xmlns:a16="http://schemas.microsoft.com/office/drawing/2014/main" xmlns="" id="{4C14A5A9-CB89-4EA5-9D7A-2020979D2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Python Operators</a:t>
            </a:r>
          </a:p>
        </p:txBody>
      </p:sp>
      <p:sp>
        <p:nvSpPr>
          <p:cNvPr id="25603" name="TextBox 1">
            <a:extLst>
              <a:ext uri="{FF2B5EF4-FFF2-40B4-BE49-F238E27FC236}">
                <a16:creationId xmlns:a16="http://schemas.microsoft.com/office/drawing/2014/main" xmlns="" id="{F5B4B81B-AC9F-4E0F-8F7E-700642356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5446713"/>
            <a:ext cx="78898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600">
                <a:latin typeface="Cambria" panose="02040503050406030204" pitchFamily="18" charset="0"/>
              </a:rPr>
              <a:t>NOTE: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AU" altLang="en-US" sz="1600" b="0">
                <a:latin typeface="Cambria" panose="02040503050406030204" pitchFamily="18" charset="0"/>
              </a:rPr>
              <a:t>Python follows the mathematical order of precedence – i.e. order of evaluating an expression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9F9C803C-C7CC-4382-9C13-7F6D98093EAB}"/>
              </a:ext>
            </a:extLst>
          </p:cNvPr>
          <p:cNvGraphicFramePr>
            <a:graphicFrameLocks noGrp="1"/>
          </p:cNvGraphicFramePr>
          <p:nvPr/>
        </p:nvGraphicFramePr>
        <p:xfrm>
          <a:off x="147638" y="982663"/>
          <a:ext cx="8897937" cy="3880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8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5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204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Operator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Addition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 + 2 = 3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Subtraction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2-1 = 1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Multiplication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1*2 = 2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Division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1/2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= 0.5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**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Power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3**2 = 9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//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Floor/Integer division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1//2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= 0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728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Modulus/remainder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1%2 = 1</a:t>
                      </a: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5346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_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Underscore</a:t>
                      </a:r>
                      <a:r>
                        <a:rPr lang="en-AU" sz="14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200" baseline="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(Returns the last object called by python)</a:t>
                      </a:r>
                      <a:endParaRPr lang="en-AU" sz="1400" dirty="0">
                        <a:solidFill>
                          <a:srgbClr val="0033CC"/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4326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|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Boolean operator</a:t>
                      </a:r>
                      <a:r>
                        <a:rPr lang="en-AU" sz="14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(OR) </a:t>
                      </a:r>
                      <a:r>
                        <a:rPr lang="en-AU" sz="1200" baseline="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(Returns ‘TRUE’ if 1 of 2 or more expressions is true)</a:t>
                      </a:r>
                      <a:endParaRPr lang="en-AU" sz="1400" dirty="0">
                        <a:solidFill>
                          <a:srgbClr val="0033CC"/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(1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&lt; 2) | (3 &lt; 2) = True 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6671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&amp;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Boolean operator</a:t>
                      </a:r>
                      <a:r>
                        <a:rPr lang="en-AU" sz="14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(AND)</a:t>
                      </a:r>
                      <a:r>
                        <a:rPr lang="en-AU" sz="16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200" baseline="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(Returns ‘TRUE’ if all of 2 or more expressions are true)</a:t>
                      </a:r>
                      <a:endParaRPr lang="en-AU" sz="1400" dirty="0">
                        <a:solidFill>
                          <a:srgbClr val="0033CC"/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(1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&lt; 2) &amp; (3 &lt; 2) = False 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5204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!</a:t>
                      </a: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Boolean operator</a:t>
                      </a:r>
                      <a:r>
                        <a:rPr lang="en-AU" sz="14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(NOT)</a:t>
                      </a:r>
                      <a:r>
                        <a:rPr lang="en-AU" sz="1600" baseline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1200" baseline="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(Returns the negation of sets)</a:t>
                      </a:r>
                      <a:endParaRPr lang="en-AU" sz="1400" dirty="0">
                        <a:solidFill>
                          <a:srgbClr val="0033CC"/>
                        </a:solidFill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  <a:cs typeface="Arial" panose="020B0604020202020204" pitchFamily="34" charset="0"/>
                        </a:rPr>
                        <a:t> != 2</a:t>
                      </a:r>
                      <a:endParaRPr lang="en-AU" sz="1400" dirty="0">
                        <a:latin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91451" marR="91451" marT="45700" marB="457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25658" name="TextBox 5">
            <a:extLst>
              <a:ext uri="{FF2B5EF4-FFF2-40B4-BE49-F238E27FC236}">
                <a16:creationId xmlns:a16="http://schemas.microsoft.com/office/drawing/2014/main" xmlns="" id="{1940E95D-B688-454F-9CCA-555E4E185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5659" name="TextBox 3">
            <a:extLst>
              <a:ext uri="{FF2B5EF4-FFF2-40B4-BE49-F238E27FC236}">
                <a16:creationId xmlns:a16="http://schemas.microsoft.com/office/drawing/2014/main" xmlns="" id="{65C9D354-8509-4A4A-AC6C-B5A7CAEA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4935538"/>
            <a:ext cx="27511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 b="0">
                <a:solidFill>
                  <a:srgbClr val="FF0000"/>
                </a:solidFill>
                <a:latin typeface="Cambria" panose="02040503050406030204" pitchFamily="18" charset="0"/>
              </a:rPr>
              <a:t>*</a:t>
            </a:r>
            <a:r>
              <a:rPr lang="en-AU" altLang="en-US" sz="1200" b="0">
                <a:latin typeface="Cambria" panose="02040503050406030204" pitchFamily="18" charset="0"/>
              </a:rPr>
              <a:t> Only available in the interactive mode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91686CB-9C98-44CF-B189-63B2ECB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7">
            <a:extLst>
              <a:ext uri="{FF2B5EF4-FFF2-40B4-BE49-F238E27FC236}">
                <a16:creationId xmlns:a16="http://schemas.microsoft.com/office/drawing/2014/main" xmlns="" id="{0A210B4E-4867-4C42-8472-C7D98DC5B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Python Operators</a:t>
            </a:r>
          </a:p>
        </p:txBody>
      </p:sp>
      <p:sp>
        <p:nvSpPr>
          <p:cNvPr id="26627" name="TextBox 5">
            <a:extLst>
              <a:ext uri="{FF2B5EF4-FFF2-40B4-BE49-F238E27FC236}">
                <a16:creationId xmlns:a16="http://schemas.microsoft.com/office/drawing/2014/main" xmlns="" id="{945E4C03-024E-4AEF-B0AB-9C635C3E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6628" name="TextBox 13">
            <a:extLst>
              <a:ext uri="{FF2B5EF4-FFF2-40B4-BE49-F238E27FC236}">
                <a16:creationId xmlns:a16="http://schemas.microsoft.com/office/drawing/2014/main" xmlns="" id="{9ACE15DA-4D5E-4350-A7BD-88A025C89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75" y="1347788"/>
            <a:ext cx="62039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Just for fun! </a:t>
            </a:r>
            <a:r>
              <a:rPr lang="en-AU" altLang="en-US" sz="1600" b="0">
                <a:latin typeface="Cambria" panose="02040503050406030204" pitchFamily="18" charset="0"/>
              </a:rPr>
              <a:t>Type &amp; run this expression in your IPython Console: </a:t>
            </a:r>
            <a:endParaRPr lang="en-AU" altLang="en-US" sz="1600" b="0">
              <a:solidFill>
                <a:srgbClr val="0033CC"/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600" b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 b="0">
                <a:solidFill>
                  <a:srgbClr val="FF0000"/>
                </a:solidFill>
                <a:latin typeface="Cambria" panose="02040503050406030204" pitchFamily="18" charset="0"/>
              </a:rPr>
              <a:t>5*2+3**2-1/2%3//4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600" b="0">
              <a:solidFill>
                <a:srgbClr val="0033CC"/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Can you figure out how Python arrived at </a:t>
            </a:r>
            <a:r>
              <a:rPr lang="en-AU" altLang="en-US" sz="2400" b="0">
                <a:solidFill>
                  <a:srgbClr val="FF0000"/>
                </a:solidFill>
                <a:latin typeface="Cambria" panose="02040503050406030204" pitchFamily="18" charset="0"/>
              </a:rPr>
              <a:t>19.0</a:t>
            </a: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3E2868-BABE-40D7-BD24-6C17D9DDF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75" y="3241675"/>
            <a:ext cx="62039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Try!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600" b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 b="0">
                <a:solidFill>
                  <a:srgbClr val="FF0000"/>
                </a:solidFill>
                <a:latin typeface="Cambria" panose="02040503050406030204" pitchFamily="18" charset="0"/>
              </a:rPr>
              <a:t>5*2+3**2-1/</a:t>
            </a:r>
            <a:r>
              <a:rPr lang="en-AU" altLang="en-US" sz="3200" b="0">
                <a:solidFill>
                  <a:srgbClr val="0033CC"/>
                </a:solidFill>
                <a:latin typeface="Cambria" panose="02040503050406030204" pitchFamily="18" charset="0"/>
              </a:rPr>
              <a:t>(2%3)</a:t>
            </a:r>
            <a:r>
              <a:rPr lang="en-AU" altLang="en-US" sz="3200" b="0">
                <a:solidFill>
                  <a:srgbClr val="FF0000"/>
                </a:solidFill>
                <a:latin typeface="Cambria" panose="02040503050406030204" pitchFamily="18" charset="0"/>
              </a:rPr>
              <a:t>//4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600" b="0">
              <a:solidFill>
                <a:srgbClr val="0033CC"/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Is the result </a:t>
            </a:r>
            <a:r>
              <a:rPr lang="en-AU" altLang="en-US" sz="2400" b="0">
                <a:solidFill>
                  <a:srgbClr val="FF0000"/>
                </a:solidFill>
                <a:latin typeface="Cambria" panose="02040503050406030204" pitchFamily="18" charset="0"/>
              </a:rPr>
              <a:t>19.0</a:t>
            </a:r>
            <a:r>
              <a:rPr lang="en-AU" altLang="en-US" sz="1600" b="0">
                <a:solidFill>
                  <a:srgbClr val="0033CC"/>
                </a:solidFill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AA61C9-ACD5-4852-9C92-59C2408D3AC2}"/>
              </a:ext>
            </a:extLst>
          </p:cNvPr>
          <p:cNvSpPr txBox="1"/>
          <p:nvPr/>
        </p:nvSpPr>
        <p:spPr>
          <a:xfrm>
            <a:off x="241539" y="5243513"/>
            <a:ext cx="8721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AU" sz="1800" dirty="0">
                <a:latin typeface="Cambria" panose="02040503050406030204" pitchFamily="18" charset="0"/>
              </a:rPr>
              <a:t>The message here is:</a:t>
            </a:r>
          </a:p>
          <a:p>
            <a:pPr algn="ctr">
              <a:defRPr/>
            </a:pPr>
            <a:r>
              <a:rPr lang="en-AU" sz="1800" dirty="0">
                <a:solidFill>
                  <a:srgbClr val="0033CC"/>
                </a:solidFill>
                <a:latin typeface="Cambria" panose="02040503050406030204" pitchFamily="18" charset="0"/>
              </a:rPr>
              <a:t>Using parenthesis (brackets) can save you from unforeseen computation errors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AF45000-97BE-44A4-B7BA-524600AD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7">
            <a:extLst>
              <a:ext uri="{FF2B5EF4-FFF2-40B4-BE49-F238E27FC236}">
                <a16:creationId xmlns:a16="http://schemas.microsoft.com/office/drawing/2014/main" xmlns="" id="{6BD90A2D-018B-47A5-A949-738785A3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27651" name="TextBox 1">
            <a:extLst>
              <a:ext uri="{FF2B5EF4-FFF2-40B4-BE49-F238E27FC236}">
                <a16:creationId xmlns:a16="http://schemas.microsoft.com/office/drawing/2014/main" xmlns="" id="{E5F455F7-C694-4E55-8B6B-15295E87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063625"/>
            <a:ext cx="64055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500" u="sng">
                <a:latin typeface="Cambria" panose="02040503050406030204" pitchFamily="18" charset="0"/>
              </a:rPr>
              <a:t>Data Types in python</a:t>
            </a:r>
            <a:r>
              <a:rPr lang="en-AU" altLang="en-US" sz="1500">
                <a:latin typeface="Cambria" panose="02040503050406030204" pitchFamily="18" charset="0"/>
              </a:rPr>
              <a:t>: </a:t>
            </a:r>
            <a:r>
              <a:rPr lang="en-AU" altLang="en-US" sz="1500" b="0">
                <a:solidFill>
                  <a:srgbClr val="0033CC"/>
                </a:solidFill>
                <a:latin typeface="Cambria" panose="02040503050406030204" pitchFamily="18" charset="0"/>
              </a:rPr>
              <a:t>Important to know how python stores an object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D76AE5BA-25F1-4682-B0BC-BD2E92BC5DB3}"/>
              </a:ext>
            </a:extLst>
          </p:cNvPr>
          <p:cNvGraphicFramePr>
            <a:graphicFrameLocks noGrp="1"/>
          </p:cNvGraphicFramePr>
          <p:nvPr/>
        </p:nvGraphicFramePr>
        <p:xfrm>
          <a:off x="1363663" y="1463675"/>
          <a:ext cx="6515100" cy="172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9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41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60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4432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Cambria" panose="02040503050406030204" pitchFamily="18" charset="0"/>
                        </a:rPr>
                        <a:t>Type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Cambria" panose="02040503050406030204" pitchFamily="18" charset="0"/>
                        </a:rPr>
                        <a:t>Example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latin typeface="Cambria" panose="02040503050406030204" pitchFamily="18" charset="0"/>
                        </a:rPr>
                        <a:t>Function equivalent</a:t>
                      </a:r>
                    </a:p>
                  </a:txBody>
                  <a:tcPr marL="91435" marR="91435" marT="45722" marB="45722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String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“5.0”, “I am a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string”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err="1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str</a:t>
                      </a:r>
                      <a:r>
                        <a:rPr lang="en-AU" sz="140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() 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e.g. 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str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(’25’)</a:t>
                      </a:r>
                    </a:p>
                  </a:txBody>
                  <a:tcPr marL="91435" marR="91435" marT="45722" marB="4572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291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Integer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 err="1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int</a:t>
                      </a:r>
                      <a:r>
                        <a:rPr lang="en-AU" sz="140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()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 e.g. 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int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(5.75)</a:t>
                      </a:r>
                    </a:p>
                  </a:txBody>
                  <a:tcPr marL="91435" marR="91435" marT="45722" marB="45722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857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Floats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5.0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float() 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e.g. float(3.67)</a:t>
                      </a:r>
                    </a:p>
                  </a:txBody>
                  <a:tcPr marL="91435" marR="91435" marT="45722" marB="45722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91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Complex</a:t>
                      </a: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latin typeface="Cambria" panose="02040503050406030204" pitchFamily="18" charset="0"/>
                        </a:rPr>
                        <a:t>1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+ 2j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5" marR="91435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complex() 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e.g. complex(-2, 5)</a:t>
                      </a:r>
                    </a:p>
                  </a:txBody>
                  <a:tcPr marL="91435" marR="91435" marT="45722" marB="45722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D7509A0C-A5DF-4CD3-A9E7-18D5DC17F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463925"/>
            <a:ext cx="677862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AU" altLang="en-US" sz="1500" u="sng" dirty="0">
                <a:latin typeface="Cambria" panose="02040503050406030204" pitchFamily="18" charset="0"/>
              </a:rPr>
              <a:t>Variables and their Naming Rules</a:t>
            </a:r>
          </a:p>
          <a:p>
            <a:pPr>
              <a:defRPr/>
            </a:pPr>
            <a:endParaRPr lang="en-AU" altLang="en-US" sz="500" u="sng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AU" altLang="en-US" sz="1500" b="0" dirty="0">
                <a:latin typeface="Cambria" panose="02040503050406030204" pitchFamily="18" charset="0"/>
              </a:rPr>
              <a:t>A variable is string to which an expression is assigned  e.g. </a:t>
            </a:r>
            <a:r>
              <a:rPr lang="en-AU" altLang="en-US" sz="1500" b="0" dirty="0" err="1">
                <a:latin typeface="Cambria" panose="02040503050406030204" pitchFamily="18" charset="0"/>
              </a:rPr>
              <a:t>my_var</a:t>
            </a:r>
            <a:r>
              <a:rPr lang="en-AU" altLang="en-US" sz="1500" b="0" dirty="0">
                <a:latin typeface="Cambria" panose="02040503050406030204" pitchFamily="18" charset="0"/>
              </a:rPr>
              <a:t> = 1 + 2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endParaRPr lang="en-AU" altLang="en-US" sz="500" b="0" dirty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AU" altLang="en-US" sz="1500" b="0" dirty="0">
                <a:latin typeface="Cambria" panose="02040503050406030204" pitchFamily="18" charset="0"/>
              </a:rPr>
              <a:t>A variable can:</a:t>
            </a:r>
          </a:p>
          <a:p>
            <a:pPr marL="1028700" lvl="1"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Only contain one word (</a:t>
            </a:r>
            <a:r>
              <a:rPr lang="en-AU" altLang="en-US" sz="1400" b="0" dirty="0">
                <a:solidFill>
                  <a:srgbClr val="FF0000"/>
                </a:solidFill>
                <a:latin typeface="Cambria" panose="02040503050406030204" pitchFamily="18" charset="0"/>
              </a:rPr>
              <a:t>no space between letters</a:t>
            </a:r>
            <a:r>
              <a:rPr lang="en-AU" altLang="en-US" sz="1400" b="0" dirty="0">
                <a:latin typeface="Cambria" panose="02040503050406030204" pitchFamily="18" charset="0"/>
              </a:rPr>
              <a:t>)</a:t>
            </a:r>
          </a:p>
          <a:p>
            <a:pPr marL="1028700" lvl="1"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Only use letters, numbers and underscore</a:t>
            </a:r>
          </a:p>
          <a:p>
            <a:pPr marL="1028700" lvl="1"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Not begin with a number</a:t>
            </a:r>
          </a:p>
        </p:txBody>
      </p:sp>
      <p:sp>
        <p:nvSpPr>
          <p:cNvPr id="27679" name="TextBox 5">
            <a:extLst>
              <a:ext uri="{FF2B5EF4-FFF2-40B4-BE49-F238E27FC236}">
                <a16:creationId xmlns:a16="http://schemas.microsoft.com/office/drawing/2014/main" xmlns="" id="{6C36B919-79B1-4E1F-BC4F-5A8B3F142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DDBADF-F098-4125-8A54-9D8B1253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7">
            <a:extLst>
              <a:ext uri="{FF2B5EF4-FFF2-40B4-BE49-F238E27FC236}">
                <a16:creationId xmlns:a16="http://schemas.microsoft.com/office/drawing/2014/main" xmlns="" id="{6A1B3A90-FEE1-43F6-9652-B70B729FE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28675" name="TextBox 1">
            <a:extLst>
              <a:ext uri="{FF2B5EF4-FFF2-40B4-BE49-F238E27FC236}">
                <a16:creationId xmlns:a16="http://schemas.microsoft.com/office/drawing/2014/main" xmlns="" id="{655F1D13-2B4E-40E2-8C54-037D848BF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27113"/>
            <a:ext cx="84915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500" u="sng">
                <a:latin typeface="Cambria" panose="02040503050406030204" pitchFamily="18" charset="0"/>
              </a:rPr>
              <a:t>Common String Operations:</a:t>
            </a:r>
            <a:r>
              <a:rPr lang="en-AU" altLang="en-US" sz="1500">
                <a:latin typeface="Cambria" panose="02040503050406030204" pitchFamily="18" charset="0"/>
              </a:rPr>
              <a:t> </a:t>
            </a:r>
            <a:r>
              <a:rPr lang="en-AU" altLang="en-US" sz="1500" b="0">
                <a:solidFill>
                  <a:srgbClr val="0033CC"/>
                </a:solidFill>
                <a:latin typeface="Cambria" panose="02040503050406030204" pitchFamily="18" charset="0"/>
              </a:rPr>
              <a:t>Some interesting things you can do with strings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500" b="0">
                <a:solidFill>
                  <a:srgbClr val="0033CC"/>
                </a:solidFill>
                <a:latin typeface="Cambria" panose="02040503050406030204" pitchFamily="18" charset="0"/>
              </a:rPr>
              <a:t>		               Let’s say will have a string called </a:t>
            </a:r>
            <a:r>
              <a:rPr lang="en-AU" altLang="en-US" sz="1500" b="0">
                <a:solidFill>
                  <a:srgbClr val="FF0000"/>
                </a:solidFill>
                <a:latin typeface="Cambria" panose="02040503050406030204" pitchFamily="18" charset="0"/>
              </a:rPr>
              <a:t>my_string = ‘What is in a Name?’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6DE78B13-F904-4A1B-B030-62F0E4FC8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043176"/>
              </p:ext>
            </p:extLst>
          </p:nvPr>
        </p:nvGraphicFramePr>
        <p:xfrm>
          <a:off x="355600" y="1673225"/>
          <a:ext cx="8343901" cy="3286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13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57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263"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Operation 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Description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Example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718"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len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(string)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Returns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 the number of characters in a string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len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1477"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string.split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n-AU" sz="1400" baseline="0" dirty="0" err="1">
                          <a:latin typeface="Cambria" panose="02040503050406030204" pitchFamily="18" charset="0"/>
                        </a:rPr>
                        <a:t>sep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= “ ”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)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Returns a </a:t>
                      </a:r>
                      <a:r>
                        <a:rPr lang="en-AU" sz="14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</a:rPr>
                        <a:t>list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 of each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item in the string separated by space (or any other specified separator)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my_string.split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 )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131"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string.replace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(old, new)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Returns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a new string with the specified item replaced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my_string.replace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(‘is’, ‘is not’)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131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+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Concatenates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a specified number of strings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my_string.replace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('?', " ") + 'other than letters?'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131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string[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start:stop:step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]</a:t>
                      </a:r>
                    </a:p>
                    <a:p>
                      <a:pPr algn="l"/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This is called </a:t>
                      </a:r>
                      <a:r>
                        <a:rPr lang="en-AU" sz="1400" b="1" baseline="0" dirty="0">
                          <a:solidFill>
                            <a:srgbClr val="0033CC"/>
                          </a:solidFill>
                          <a:latin typeface="Cambria" panose="02040503050406030204" pitchFamily="18" charset="0"/>
                        </a:rPr>
                        <a:t>slicing </a:t>
                      </a:r>
                      <a:endParaRPr lang="en-AU" sz="1400" b="1" dirty="0">
                        <a:solidFill>
                          <a:srgbClr val="0033CC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Returns a string of characters in the positions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start to stop in specified steps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[5:10]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[5:10:2]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1274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string[::-1]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Used to reverse a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string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[::-1]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710" name="TextBox 5">
            <a:extLst>
              <a:ext uri="{FF2B5EF4-FFF2-40B4-BE49-F238E27FC236}">
                <a16:creationId xmlns:a16="http://schemas.microsoft.com/office/drawing/2014/main" xmlns="" id="{4C720D06-2185-4EC6-9461-2BD1A4747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8711" name="Rectangle 1">
            <a:extLst>
              <a:ext uri="{FF2B5EF4-FFF2-40B4-BE49-F238E27FC236}">
                <a16:creationId xmlns:a16="http://schemas.microsoft.com/office/drawing/2014/main" xmlns="" id="{CD41C27A-2A36-413F-8450-7373267AF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5245100"/>
            <a:ext cx="82359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 sz="1400"/>
              <a:t>You can learn more interactively on this website:</a:t>
            </a:r>
          </a:p>
          <a:p>
            <a:r>
              <a:rPr lang="en-AU" altLang="en-US" sz="1200" b="0">
                <a:solidFill>
                  <a:srgbClr val="0033CC"/>
                </a:solidFill>
                <a:hlinkClick r:id="rId3"/>
              </a:rPr>
              <a:t>https://www.learnpython.org/en/Basic_String_Operations</a:t>
            </a:r>
            <a:r>
              <a:rPr lang="en-AU" altLang="en-US" sz="1200" b="0">
                <a:solidFill>
                  <a:srgbClr val="0033CC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301D85C-7F26-4DD6-BC68-38885611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7">
            <a:extLst>
              <a:ext uri="{FF2B5EF4-FFF2-40B4-BE49-F238E27FC236}">
                <a16:creationId xmlns:a16="http://schemas.microsoft.com/office/drawing/2014/main" xmlns="" id="{886CDDB2-44E0-4515-A807-4B3296EF7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29699" name="TextBox 1">
            <a:extLst>
              <a:ext uri="{FF2B5EF4-FFF2-40B4-BE49-F238E27FC236}">
                <a16:creationId xmlns:a16="http://schemas.microsoft.com/office/drawing/2014/main" xmlns="" id="{2CBE13D2-1557-4A74-8053-EB92B10C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27113"/>
            <a:ext cx="83439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500" u="sng">
                <a:latin typeface="Cambria" panose="02040503050406030204" pitchFamily="18" charset="0"/>
              </a:rPr>
              <a:t>Formatting Strings: </a:t>
            </a:r>
            <a:r>
              <a:rPr lang="en-AU" altLang="en-US" sz="1500" b="0">
                <a:solidFill>
                  <a:srgbClr val="0033CC"/>
                </a:solidFill>
                <a:latin typeface="Cambria" panose="02040503050406030204" pitchFamily="18" charset="0"/>
              </a:rPr>
              <a:t>Particularly useful when floats are being converted to strings for reporting</a:t>
            </a:r>
            <a:endParaRPr lang="en-AU" altLang="en-US" sz="1500" b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0A110882-DBD6-4A1F-924D-DDD1F36C0095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673225"/>
          <a:ext cx="8540750" cy="262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8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078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940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241"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Format</a:t>
                      </a:r>
                      <a:r>
                        <a:rPr lang="en-AU" sz="1600" baseline="0" dirty="0">
                          <a:latin typeface="Cambria" panose="02040503050406030204" pitchFamily="18" charset="0"/>
                        </a:rPr>
                        <a:t> </a:t>
                      </a:r>
                      <a:endParaRPr lang="en-AU" sz="16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Description </a:t>
                      </a: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dirty="0">
                          <a:latin typeface="Cambria" panose="02040503050406030204" pitchFamily="18" charset="0"/>
                        </a:rPr>
                        <a:t>Example</a:t>
                      </a:r>
                    </a:p>
                  </a:txBody>
                  <a:tcPr marL="91432" marR="91432" marT="45716" marB="457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097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%s </a:t>
                      </a:r>
                    </a:p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format(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input, ‘s’)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Used for strings (texts)</a:t>
                      </a: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"The first five characters are '%s'" % 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[:5]</a:t>
                      </a:r>
                    </a:p>
                  </a:txBody>
                  <a:tcPr marL="91432" marR="91432" marT="45716" marB="457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097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%d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latin typeface="Cambria" panose="02040503050406030204" pitchFamily="18" charset="0"/>
                        </a:rPr>
                        <a:t>format(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input, ‘d’)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Used to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format integers as strings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'My string is %d long.' % 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len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)</a:t>
                      </a:r>
                    </a:p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'My string is '+ format(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len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n-AU" sz="1400" dirty="0" err="1">
                          <a:latin typeface="Cambria" panose="02040503050406030204" pitchFamily="18" charset="0"/>
                        </a:rPr>
                        <a:t>my_string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), 'd') + ' long.'</a:t>
                      </a:r>
                    </a:p>
                  </a:txBody>
                  <a:tcPr marL="91432" marR="91432" marT="45716" marB="4571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097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%f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latin typeface="Cambria" panose="02040503050406030204" pitchFamily="18" charset="0"/>
                        </a:rPr>
                        <a:t>format(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input, ‘f’)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Used to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format floats as strings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'pi = %f' % (22/7)</a:t>
                      </a:r>
                    </a:p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'pi = ' + format(22/7, 'f')</a:t>
                      </a:r>
                    </a:p>
                  </a:txBody>
                  <a:tcPr marL="91432" marR="91432" marT="45716" marB="4571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1430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%.&lt;integer&gt;f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>
                          <a:latin typeface="Cambria" panose="02040503050406030204" pitchFamily="18" charset="0"/>
                        </a:rPr>
                        <a:t>format(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input, ‘.&lt;integer&gt;f’)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Used to format a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float as a string with a specified number of decimal places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2" marR="91432" marT="45716" marB="4571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'pi = %.4f' % (22/7)</a:t>
                      </a:r>
                    </a:p>
                    <a:p>
                      <a:pPr algn="l"/>
                      <a:r>
                        <a:rPr lang="en-AU" sz="1400" dirty="0">
                          <a:latin typeface="Cambria" panose="02040503050406030204" pitchFamily="18" charset="0"/>
                        </a:rPr>
                        <a:t>'pi = ' + format(22/7, '.4f')</a:t>
                      </a:r>
                    </a:p>
                  </a:txBody>
                  <a:tcPr marL="91432" marR="91432" marT="45716" marB="4571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9726" name="TextBox 5">
            <a:extLst>
              <a:ext uri="{FF2B5EF4-FFF2-40B4-BE49-F238E27FC236}">
                <a16:creationId xmlns:a16="http://schemas.microsoft.com/office/drawing/2014/main" xmlns="" id="{3E7C2912-80BE-4EEF-A219-99E74811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9727" name="Rectangle 1">
            <a:extLst>
              <a:ext uri="{FF2B5EF4-FFF2-40B4-BE49-F238E27FC236}">
                <a16:creationId xmlns:a16="http://schemas.microsoft.com/office/drawing/2014/main" xmlns="" id="{FE84B918-3CEF-4BFB-8B79-87EE004F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4545013"/>
            <a:ext cx="79565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AU" altLang="en-US" b="0" dirty="0">
                <a:solidFill>
                  <a:srgbClr val="0033CC"/>
                </a:solidFill>
              </a:rPr>
              <a:t>Try this!</a:t>
            </a:r>
          </a:p>
          <a:p>
            <a:endParaRPr lang="en-AU" altLang="en-US" b="0" dirty="0">
              <a:solidFill>
                <a:srgbClr val="0033CC"/>
              </a:solidFill>
            </a:endParaRPr>
          </a:p>
          <a:p>
            <a:r>
              <a:rPr lang="en-AU" altLang="en-US" sz="2000" b="0" dirty="0">
                <a:solidFill>
                  <a:srgbClr val="FF0000"/>
                </a:solidFill>
              </a:rPr>
              <a:t>'A=%.3f, B=%.3f, C=%.3f, D=%.3f' % tuple(</a:t>
            </a:r>
            <a:r>
              <a:rPr lang="en-AU" altLang="en-US" sz="2000" b="0" dirty="0" err="1">
                <a:solidFill>
                  <a:srgbClr val="FF0000"/>
                </a:solidFill>
              </a:rPr>
              <a:t>numpy.random.randn</a:t>
            </a:r>
            <a:r>
              <a:rPr lang="en-AU" altLang="en-US" sz="2000" b="0" dirty="0">
                <a:solidFill>
                  <a:srgbClr val="FF0000"/>
                </a:solidFill>
              </a:rPr>
              <a:t>(4))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90458A7-09C9-4F7D-919F-C4E563B6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7">
            <a:extLst>
              <a:ext uri="{FF2B5EF4-FFF2-40B4-BE49-F238E27FC236}">
                <a16:creationId xmlns:a16="http://schemas.microsoft.com/office/drawing/2014/main" xmlns="" id="{886CDDB2-44E0-4515-A807-4B3296EF7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29699" name="TextBox 1">
            <a:extLst>
              <a:ext uri="{FF2B5EF4-FFF2-40B4-BE49-F238E27FC236}">
                <a16:creationId xmlns:a16="http://schemas.microsoft.com/office/drawing/2014/main" xmlns="" id="{2CBE13D2-1557-4A74-8053-EB92B10C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27113"/>
            <a:ext cx="83439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500" u="sng" dirty="0" smtClean="0">
                <a:latin typeface="Cambria" panose="02040503050406030204" pitchFamily="18" charset="0"/>
              </a:rPr>
              <a:t>Indexing/Slicing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AU" altLang="en-US" sz="1500" b="0" dirty="0" smtClean="0">
              <a:solidFill>
                <a:srgbClr val="0033CC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AU" altLang="en-US" sz="1500" b="0" dirty="0" smtClean="0">
                <a:latin typeface="Cambria" panose="02040503050406030204" pitchFamily="18" charset="0"/>
              </a:rPr>
              <a:t>Indexing in python starts from 0 and is usually left-to-right although right-to-left indexing is also supported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AU" altLang="en-US" sz="1500" b="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AU" altLang="en-US" sz="1500" b="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AU" altLang="en-US" sz="1500" b="0" dirty="0" smtClean="0">
                <a:latin typeface="Cambria" panose="02040503050406030204" pitchFamily="18" charset="0"/>
              </a:rPr>
              <a:t>Try these:</a:t>
            </a:r>
          </a:p>
          <a:p>
            <a:pPr marL="2000250" lvl="3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AU" altLang="en-US" sz="1400" b="0" dirty="0" err="1" smtClean="0">
                <a:solidFill>
                  <a:srgbClr val="0033CC"/>
                </a:solidFill>
                <a:latin typeface="Cambria" panose="02040503050406030204" pitchFamily="18" charset="0"/>
              </a:rPr>
              <a:t>My_string</a:t>
            </a:r>
            <a:r>
              <a:rPr lang="en-AU" altLang="en-US" sz="1400" b="0" dirty="0" smtClean="0">
                <a:solidFill>
                  <a:srgbClr val="0033CC"/>
                </a:solidFill>
                <a:latin typeface="Cambria" panose="02040503050406030204" pitchFamily="18" charset="0"/>
              </a:rPr>
              <a:t> = “exploring”</a:t>
            </a:r>
            <a:endParaRPr lang="en-AU" altLang="en-US" sz="1400" b="0" dirty="0">
              <a:solidFill>
                <a:srgbClr val="0033CC"/>
              </a:solidFill>
              <a:latin typeface="Cambria" panose="02040503050406030204" pitchFamily="18" charset="0"/>
            </a:endParaRPr>
          </a:p>
          <a:p>
            <a:pPr marL="2000250" lvl="3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AU" altLang="en-US" sz="1400" b="0" dirty="0" err="1" smtClean="0">
                <a:solidFill>
                  <a:srgbClr val="0033CC"/>
                </a:solidFill>
                <a:latin typeface="Cambria" panose="02040503050406030204" pitchFamily="18" charset="0"/>
              </a:rPr>
              <a:t>My_string</a:t>
            </a:r>
            <a:r>
              <a:rPr lang="en-AU" altLang="en-US" sz="1400" b="0" dirty="0" smtClean="0">
                <a:solidFill>
                  <a:srgbClr val="0033CC"/>
                </a:solidFill>
                <a:latin typeface="Cambria" panose="02040503050406030204" pitchFamily="18" charset="0"/>
              </a:rPr>
              <a:t>[8]</a:t>
            </a:r>
          </a:p>
          <a:p>
            <a:pPr marL="2000250" lvl="3" indent="-342900">
              <a:lnSpc>
                <a:spcPct val="1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AU" altLang="en-US" sz="1400" b="0" dirty="0" err="1" smtClean="0">
                <a:solidFill>
                  <a:srgbClr val="0033CC"/>
                </a:solidFill>
                <a:latin typeface="Cambria" panose="02040503050406030204" pitchFamily="18" charset="0"/>
              </a:rPr>
              <a:t>My_string</a:t>
            </a:r>
            <a:r>
              <a:rPr lang="en-AU" altLang="en-US" sz="1400" b="0" dirty="0" smtClean="0">
                <a:solidFill>
                  <a:srgbClr val="0033CC"/>
                </a:solidFill>
                <a:latin typeface="Cambria" panose="02040503050406030204" pitchFamily="18" charset="0"/>
              </a:rPr>
              <a:t>[-1]</a:t>
            </a:r>
            <a:endParaRPr lang="en-AU" altLang="en-US" sz="1400" b="0" dirty="0">
              <a:solidFill>
                <a:srgbClr val="0033CC"/>
              </a:solidFill>
              <a:latin typeface="Cambria" panose="02040503050406030204" pitchFamily="18" charset="0"/>
            </a:endParaRPr>
          </a:p>
        </p:txBody>
      </p:sp>
      <p:sp>
        <p:nvSpPr>
          <p:cNvPr id="29726" name="TextBox 5">
            <a:extLst>
              <a:ext uri="{FF2B5EF4-FFF2-40B4-BE49-F238E27FC236}">
                <a16:creationId xmlns:a16="http://schemas.microsoft.com/office/drawing/2014/main" xmlns="" id="{3E7C2912-80BE-4EEF-A219-99E74811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90458A7-09C9-4F7D-919F-C4E563B6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61921"/>
              </p:ext>
            </p:extLst>
          </p:nvPr>
        </p:nvGraphicFramePr>
        <p:xfrm>
          <a:off x="1825943" y="3211358"/>
          <a:ext cx="5332095" cy="65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</a:tblGrid>
              <a:tr h="65880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e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x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l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o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r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err="1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i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n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g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35599"/>
              </p:ext>
            </p:extLst>
          </p:nvPr>
        </p:nvGraphicFramePr>
        <p:xfrm>
          <a:off x="1825942" y="2552555"/>
          <a:ext cx="5332095" cy="658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</a:tblGrid>
              <a:tr h="65880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0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1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2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3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4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5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6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7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8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53581"/>
              </p:ext>
            </p:extLst>
          </p:nvPr>
        </p:nvGraphicFramePr>
        <p:xfrm>
          <a:off x="1825941" y="3879686"/>
          <a:ext cx="5332095" cy="658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  <a:gridCol w="592455"/>
              </a:tblGrid>
              <a:tr h="658803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-8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-7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-6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-6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-5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-4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-3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-2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 smtClean="0"/>
                        <a:t>-1</a:t>
                      </a:r>
                      <a:endParaRPr lang="en-AU" sz="24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657225" y="2771775"/>
            <a:ext cx="933450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Left Arrow 4"/>
          <p:cNvSpPr/>
          <p:nvPr/>
        </p:nvSpPr>
        <p:spPr>
          <a:xfrm>
            <a:off x="7391400" y="4108593"/>
            <a:ext cx="923925" cy="2009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7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">
            <a:extLst>
              <a:ext uri="{FF2B5EF4-FFF2-40B4-BE49-F238E27FC236}">
                <a16:creationId xmlns:a16="http://schemas.microsoft.com/office/drawing/2014/main" xmlns="" id="{A7E01A9A-BC0E-4D28-A801-0AF32F2A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01" y="1262857"/>
            <a:ext cx="725526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Lists, Tuples &amp; Sets: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Sequences of objects of different types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AU" altLang="en-US" sz="8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914400" lvl="2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[1, 2, ‘a’, ‘b’, ‘c’]</a:t>
            </a:r>
          </a:p>
          <a:p>
            <a:pPr marL="914400" lvl="2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My_tuple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tuple(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914400" lvl="2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My_set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set(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Mutability &amp; ‘hashability’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? Try the following in your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ipython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console:</a:t>
            </a:r>
          </a:p>
          <a:p>
            <a:pPr lvl="1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My_list.append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(‘5’)		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[3]</a:t>
            </a:r>
          </a:p>
          <a:p>
            <a:pPr lvl="1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My_tuple.add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(‘5’)		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My_tuple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[3]</a:t>
            </a:r>
          </a:p>
          <a:p>
            <a:pPr lvl="1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My_set.add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(‘5’)		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My_set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[3]</a:t>
            </a:r>
          </a:p>
        </p:txBody>
      </p:sp>
      <p:sp>
        <p:nvSpPr>
          <p:cNvPr id="30725" name="TextBox 5">
            <a:extLst>
              <a:ext uri="{FF2B5EF4-FFF2-40B4-BE49-F238E27FC236}">
                <a16:creationId xmlns:a16="http://schemas.microsoft.com/office/drawing/2014/main" xmlns="" id="{187B5C3B-E3C0-46CF-9A75-643EC8165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0726" name="TextBox 7">
            <a:extLst>
              <a:ext uri="{FF2B5EF4-FFF2-40B4-BE49-F238E27FC236}">
                <a16:creationId xmlns:a16="http://schemas.microsoft.com/office/drawing/2014/main" xmlns="" id="{01912DF5-2431-4C8D-8290-F099666E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57F23F-7938-433E-8A15-F891E936D052}"/>
              </a:ext>
            </a:extLst>
          </p:cNvPr>
          <p:cNvSpPr txBox="1"/>
          <p:nvPr/>
        </p:nvSpPr>
        <p:spPr>
          <a:xfrm>
            <a:off x="310101" y="3889148"/>
            <a:ext cx="8358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Lists are </a:t>
            </a:r>
            <a:r>
              <a:rPr 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mutable &amp; hashable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tuples are </a:t>
            </a:r>
            <a:r>
              <a:rPr 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immutable but hashable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while sets are </a:t>
            </a:r>
            <a:r>
              <a:rPr 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mutable (unless frozen) but not hashable</a:t>
            </a:r>
          </a:p>
          <a:p>
            <a:endParaRPr lang="en-US" sz="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Try these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My_froset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frozenset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My_froset.add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(‘5’)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F6569E-EBB0-4556-A113-6120D9C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16</a:t>
            </a:fld>
            <a:endParaRPr lang="en-A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Box 5">
            <a:extLst>
              <a:ext uri="{FF2B5EF4-FFF2-40B4-BE49-F238E27FC236}">
                <a16:creationId xmlns:a16="http://schemas.microsoft.com/office/drawing/2014/main" xmlns="" id="{187B5C3B-E3C0-46CF-9A75-643EC8165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0726" name="TextBox 7">
            <a:extLst>
              <a:ext uri="{FF2B5EF4-FFF2-40B4-BE49-F238E27FC236}">
                <a16:creationId xmlns:a16="http://schemas.microsoft.com/office/drawing/2014/main" xmlns="" id="{01912DF5-2431-4C8D-8290-F099666E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B75A4A-1305-45FA-97BD-15540F5047C4}"/>
              </a:ext>
            </a:extLst>
          </p:cNvPr>
          <p:cNvSpPr txBox="1"/>
          <p:nvPr/>
        </p:nvSpPr>
        <p:spPr>
          <a:xfrm>
            <a:off x="281817" y="1202444"/>
            <a:ext cx="6512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Range  (</a:t>
            </a:r>
            <a:r>
              <a:rPr 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range(start, stop, step)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 Immutable sequence of integers.</a:t>
            </a:r>
          </a:p>
          <a:p>
            <a:pPr marL="0" lvl="2"/>
            <a:endParaRPr lang="en-US" sz="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  </a:t>
            </a:r>
          </a:p>
          <a:p>
            <a:pPr marL="1257300" lvl="4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range(5)</a:t>
            </a:r>
          </a:p>
          <a:p>
            <a:pPr marL="1257300" lvl="4" indent="-342900">
              <a:buFont typeface="+mj-lt"/>
              <a:buAutoNum type="arabicPeriod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range(0, 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len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my_list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),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D9CE6E9-6CA5-4FF7-93BB-DB2820EB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17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D7B1B7-E7A3-47BF-9035-950BD7C5E864}"/>
              </a:ext>
            </a:extLst>
          </p:cNvPr>
          <p:cNvSpPr txBox="1"/>
          <p:nvPr/>
        </p:nvSpPr>
        <p:spPr>
          <a:xfrm>
            <a:off x="281817" y="2628198"/>
            <a:ext cx="8369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Python Operations/methods with Lists, Tuples and Sets: </a:t>
            </a:r>
            <a:r>
              <a:rPr 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find out what you can do with any of these items, simply type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help(item) </a:t>
            </a:r>
            <a:r>
              <a:rPr 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your console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10B547FD-4555-4E82-A612-C9011A417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74597"/>
              </p:ext>
            </p:extLst>
          </p:nvPr>
        </p:nvGraphicFramePr>
        <p:xfrm>
          <a:off x="371464" y="3414596"/>
          <a:ext cx="8143886" cy="142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61">
                  <a:extLst>
                    <a:ext uri="{9D8B030D-6E8A-4147-A177-3AD203B41FA5}">
                      <a16:colId xmlns:a16="http://schemas.microsoft.com/office/drawing/2014/main" xmlns="" val="812566167"/>
                    </a:ext>
                  </a:extLst>
                </a:gridCol>
                <a:gridCol w="7313525">
                  <a:extLst>
                    <a:ext uri="{9D8B030D-6E8A-4147-A177-3AD203B41FA5}">
                      <a16:colId xmlns:a16="http://schemas.microsoft.com/office/drawing/2014/main" xmlns="" val="2103896958"/>
                    </a:ext>
                  </a:extLst>
                </a:gridCol>
              </a:tblGrid>
              <a:tr h="3625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Common Operations/Methods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3513678"/>
                  </a:ext>
                </a:extLst>
              </a:tr>
              <a:tr h="3625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List.append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List.reverse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List.remove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List.clear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List.remove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7846372"/>
                  </a:ext>
                </a:extLst>
              </a:tr>
              <a:tr h="3625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Tuple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Tuple.count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Tuple.index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467365"/>
                  </a:ext>
                </a:extLst>
              </a:tr>
              <a:tr h="33266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Set.add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Set.remove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Set.update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Set.copy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 ),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36610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B7D69D6-293E-4968-B1F8-15BCB991C2A3}"/>
              </a:ext>
            </a:extLst>
          </p:cNvPr>
          <p:cNvSpPr txBox="1"/>
          <p:nvPr/>
        </p:nvSpPr>
        <p:spPr>
          <a:xfrm>
            <a:off x="457202" y="5039005"/>
            <a:ext cx="6512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  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mylist_new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list(range(0, 10, 2))</a:t>
            </a:r>
          </a:p>
          <a:p>
            <a:pPr marL="1257300" lvl="4" indent="-342900">
              <a:buFont typeface="+mj-lt"/>
              <a:buAutoNum type="arabicPeriod"/>
            </a:pP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mylist_new.append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(6)</a:t>
            </a:r>
          </a:p>
          <a:p>
            <a:pPr marL="1257300" lvl="4" indent="-342900">
              <a:buFont typeface="+mj-lt"/>
              <a:buAutoNum type="arabicPeriod"/>
            </a:pP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tuple(</a:t>
            </a:r>
            <a:r>
              <a:rPr 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mylist_new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).count(6)</a:t>
            </a:r>
          </a:p>
        </p:txBody>
      </p:sp>
    </p:spTree>
    <p:extLst>
      <p:ext uri="{BB962C8B-B14F-4D97-AF65-F5344CB8AC3E}">
        <p14:creationId xmlns:p14="http://schemas.microsoft.com/office/powerpoint/2010/main" val="92366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Box 5">
            <a:extLst>
              <a:ext uri="{FF2B5EF4-FFF2-40B4-BE49-F238E27FC236}">
                <a16:creationId xmlns:a16="http://schemas.microsoft.com/office/drawing/2014/main" xmlns="" id="{187B5C3B-E3C0-46CF-9A75-643EC8165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0726" name="TextBox 7">
            <a:extLst>
              <a:ext uri="{FF2B5EF4-FFF2-40B4-BE49-F238E27FC236}">
                <a16:creationId xmlns:a16="http://schemas.microsoft.com/office/drawing/2014/main" xmlns="" id="{01912DF5-2431-4C8D-8290-F099666E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B75A4A-1305-45FA-97BD-15540F5047C4}"/>
              </a:ext>
            </a:extLst>
          </p:cNvPr>
          <p:cNvSpPr txBox="1"/>
          <p:nvPr/>
        </p:nvSpPr>
        <p:spPr>
          <a:xfrm>
            <a:off x="306754" y="1211409"/>
            <a:ext cx="831729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Dictionary: 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Unordered sequence of mutable objects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dictionary has two main attributes namely </a:t>
            </a:r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keys and values. 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dictionary is actually formed by mapping the elements of values to the corresponding elements of keys.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For example:</a:t>
            </a:r>
          </a:p>
          <a:p>
            <a:pPr marL="1200150" lvl="4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Name = ['Lukman', 'Partha', 'Jimmy', 'Yujie', 'Aja’];    Age = [50, 25, 32, 23, 24]</a:t>
            </a:r>
          </a:p>
          <a:p>
            <a:pPr marL="1200150" lvl="4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Dictionary_1= 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dict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(zip(Name, Age))</a:t>
            </a:r>
          </a:p>
          <a:p>
            <a:pPr marL="1200150" lvl="4" indent="-285750">
              <a:buFont typeface="Wingdings" panose="05000000000000000000" pitchFamily="2" charset="2"/>
              <a:buChar char="§"/>
            </a:pPr>
            <a:endParaRPr 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4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Some dictionary methods includes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Dictionary_1.key( )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Dictionary_1.values( )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Dictionary_1.update({“Jie”: 27}) 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Dictionary_1[“Xiu”] = 31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Dictionary_1.pop[“Xiu”]</a:t>
            </a:r>
          </a:p>
          <a:p>
            <a:pPr marL="1200150" lvl="6" indent="-285750">
              <a:buFont typeface="Wingdings" panose="05000000000000000000" pitchFamily="2" charset="2"/>
              <a:buChar char="§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Dictionary_1[“Lukman”] +=15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D9CE6E9-6CA5-4FF7-93BB-DB2820EB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20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>
            <a:extLst>
              <a:ext uri="{FF2B5EF4-FFF2-40B4-BE49-F238E27FC236}">
                <a16:creationId xmlns:a16="http://schemas.microsoft.com/office/drawing/2014/main" xmlns="" id="{59CA1AD5-4012-4834-B5EB-24D09BAB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068388"/>
            <a:ext cx="8113712" cy="423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if-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elif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-else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” keywords are used for conditional expressions in python. 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AU" alt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condition1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00150" lvl="2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expression1</a:t>
            </a:r>
          </a:p>
          <a:p>
            <a:pPr marL="1200150" lvl="2" indent="0"/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elif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AU" alt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condition2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00150" lvl="2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expression2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else: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alternative expression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Loops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are used for repetitive or iterative operations.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Such operations are performed using “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… in…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” or “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” keywords in 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For example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028700"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Working with conditions &amp;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19</a:t>
            </a:fld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xmlns="" id="{12583CA1-2C10-4B6B-A40D-E8BECF107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75" y="1036638"/>
            <a:ext cx="8383588" cy="514191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sz="2000">
                <a:latin typeface="Cambria" panose="02040503050406030204" pitchFamily="18" charset="0"/>
              </a:rPr>
              <a:t>At the end of this workshop, participants should be able to: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U" altLang="en-US" sz="1600">
                <a:latin typeface="Cambria" panose="02040503050406030204" pitchFamily="18" charset="0"/>
              </a:rPr>
              <a:t> Read input data from files (*.txt, *.csv, etc.)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U" altLang="en-US" sz="1600">
                <a:latin typeface="Cambria" panose="02040503050406030204" pitchFamily="18" charset="0"/>
              </a:rPr>
              <a:t> Explore, visualize and analyse data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U" altLang="en-US" sz="1600">
                <a:latin typeface="Cambria" panose="02040503050406030204" pitchFamily="18" charset="0"/>
              </a:rPr>
              <a:t> Perform data modelling (LSQ optimization, curve-fitting, parameter estimation, etc.)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U" altLang="en-US" sz="1600">
                <a:latin typeface="Cambria" panose="02040503050406030204" pitchFamily="18" charset="0"/>
              </a:rPr>
              <a:t> Generate inputs for Excel®</a:t>
            </a:r>
          </a:p>
        </p:txBody>
      </p:sp>
      <p:sp>
        <p:nvSpPr>
          <p:cNvPr id="18435" name="TextBox 5">
            <a:extLst>
              <a:ext uri="{FF2B5EF4-FFF2-40B4-BE49-F238E27FC236}">
                <a16:creationId xmlns:a16="http://schemas.microsoft.com/office/drawing/2014/main" xmlns="" id="{95816415-B616-4929-BAD8-DF667F67C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Learning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11ECE0B-A17B-4850-B258-A34D041A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</a:t>
            </a:fld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Working with conditions &amp; loops – List Comprehension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20</a:t>
            </a:fld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06C65B-C81F-41C1-9EBD-248C0C8B7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3" t="27829" r="58137" b="20046"/>
          <a:stretch/>
        </p:blipFill>
        <p:spPr>
          <a:xfrm>
            <a:off x="1030940" y="1069975"/>
            <a:ext cx="7569953" cy="5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>
            <a:extLst>
              <a:ext uri="{FF2B5EF4-FFF2-40B4-BE49-F238E27FC236}">
                <a16:creationId xmlns:a16="http://schemas.microsoft.com/office/drawing/2014/main" xmlns="" id="{59CA1AD5-4012-4834-B5EB-24D09BAB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283541"/>
            <a:ext cx="8113712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Assuming the last example actually requires only a list of integers. We simply can do this:</a:t>
            </a:r>
          </a:p>
          <a:p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>
              <a:lnSpc>
                <a:spcPct val="150000"/>
              </a:lnSpc>
            </a:pPr>
            <a:endParaRPr lang="da-DK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This is known as list comprehension. It helps you achieve efficient codes and shorter run times</a:t>
            </a:r>
          </a:p>
          <a:p>
            <a:pPr marL="0" lvl="2" indent="0"/>
            <a:endParaRPr lang="da-DK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list comprehension is made up of the following components:</a:t>
            </a:r>
          </a:p>
          <a:p>
            <a:pPr marL="1257300" lvl="4" indent="-342900">
              <a:buFont typeface="+mj-lt"/>
              <a:buAutoNum type="arabicPeriod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Output expression  (</a:t>
            </a:r>
            <a:r>
              <a:rPr lang="da-DK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mylist[ind]</a:t>
            </a: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pPr marL="1257300" lvl="4" indent="-342900">
              <a:buFont typeface="+mj-lt"/>
              <a:buAutoNum type="arabicPeriod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Variable (</a:t>
            </a:r>
            <a:r>
              <a:rPr lang="da-DK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</a:t>
            </a: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257300" lvl="4" indent="-342900">
              <a:buFont typeface="+mj-lt"/>
              <a:buAutoNum type="arabicPeriod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Input sequence (</a:t>
            </a:r>
            <a:r>
              <a:rPr lang="da-DK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range(len(mylist))</a:t>
            </a: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1257300" lvl="4" indent="-342900">
              <a:buFont typeface="+mj-lt"/>
              <a:buAutoNum type="arabicPeriod"/>
            </a:pP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Optional predicate (</a:t>
            </a:r>
            <a:r>
              <a:rPr lang="da-DK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type(mylist[ind]) == int</a:t>
            </a:r>
            <a:r>
              <a:rPr lang="da-DK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List Comprehension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21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C25B78-FF3C-4E54-BD30-576A771B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" t="81609" r="50175" b="14516"/>
          <a:stretch/>
        </p:blipFill>
        <p:spPr>
          <a:xfrm>
            <a:off x="485867" y="1868168"/>
            <a:ext cx="8256495" cy="3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">
            <a:extLst>
              <a:ext uri="{FF2B5EF4-FFF2-40B4-BE49-F238E27FC236}">
                <a16:creationId xmlns:a16="http://schemas.microsoft.com/office/drawing/2014/main" xmlns="" id="{59CA1AD5-4012-4834-B5EB-24D09BAB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91" y="1193895"/>
            <a:ext cx="811371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function is a block of codes that can be called to perform some task(s)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The general syntax for user-defined functions in python is: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AU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function_name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(parameters):</a:t>
            </a:r>
          </a:p>
          <a:p>
            <a:pPr marL="1200150" lvl="2" indent="0"/>
            <a:r>
              <a:rPr lang="en-AU" altLang="en-US" b="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“”” comments “””</a:t>
            </a:r>
          </a:p>
          <a:p>
            <a:pPr marL="1200150" lvl="2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expression</a:t>
            </a:r>
          </a:p>
          <a:p>
            <a:pPr marL="1200150"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return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(object)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function can be called by typing its name and specifying the parameters (if any)</a:t>
            </a:r>
          </a:p>
          <a:p>
            <a:pPr marL="457200" lvl="3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 marL="457200" lvl="3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For example:   Var1 =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function_name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(parameters)</a:t>
            </a:r>
          </a:p>
          <a:p>
            <a:pPr marL="0" lvl="3" indent="0"/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3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3" indent="0"/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Functions (user-defined)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052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Functions (user-defined)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23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BEDEB1-2162-4331-980A-0A8DB8BD0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" t="44299" r="50000" b="4660"/>
          <a:stretch/>
        </p:blipFill>
        <p:spPr>
          <a:xfrm>
            <a:off x="4514421" y="1004934"/>
            <a:ext cx="4509816" cy="2616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C6B7A2-7171-4200-8405-467740CD2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3" t="44118" r="50000" b="2126"/>
          <a:stretch/>
        </p:blipFill>
        <p:spPr>
          <a:xfrm>
            <a:off x="119763" y="1004934"/>
            <a:ext cx="4290872" cy="2622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511104B-8034-4806-8930-F64447E20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3" t="44480" r="50000" b="1058"/>
          <a:stretch/>
        </p:blipFill>
        <p:spPr>
          <a:xfrm>
            <a:off x="2326140" y="3664255"/>
            <a:ext cx="4491720" cy="27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</a:t>
            </a:r>
            <a:r>
              <a:rPr lang="en-US" altLang="en-US" dirty="0" err="1">
                <a:solidFill>
                  <a:schemeClr val="bg1"/>
                </a:solidFill>
                <a:latin typeface="Cambria" panose="02040503050406030204" pitchFamily="18" charset="0"/>
              </a:rPr>
              <a:t>Input/Output</a:t>
            </a: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 (reading from &amp; writing to files)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24</a:t>
            </a:fld>
            <a:endParaRPr lang="en-AU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xmlns="" id="{84B0ABD1-A3F3-447E-8508-0E5D9ED63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13" y="1220789"/>
            <a:ext cx="7756245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User input can be obtained using the </a:t>
            </a:r>
            <a:r>
              <a:rPr lang="en-AU" altLang="en-US" sz="18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</a:p>
          <a:p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e.g.  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myname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input(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write data to the screen, the function </a:t>
            </a:r>
            <a:r>
              <a:rPr lang="en-AU" altLang="en-US" sz="18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is used.</a:t>
            </a:r>
          </a:p>
          <a:p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e.g.  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print(‘My name is %s’ %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myname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open file, use the function </a:t>
            </a:r>
            <a:r>
              <a:rPr lang="en-AU" alt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open(filename, ‘r’/’w’) </a:t>
            </a:r>
            <a:endParaRPr lang="en-AU" altLang="en-US" sz="18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Alternatively, use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en-AU" alt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open(filename, ‘r’/’w’)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</a:t>
            </a:r>
            <a:r>
              <a:rPr lang="en-AU" altLang="en-US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name: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2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read data from an open file, use*: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name.read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read the entire content of the file as a string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name.readline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read a single line (usually the first line)</a:t>
            </a:r>
          </a:p>
          <a:p>
            <a:pPr marL="800100" lvl="3" indent="-342900">
              <a:buFont typeface="+mj-lt"/>
              <a:buAutoNum type="arabicPeriod"/>
            </a:pP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name.readlines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read the file line by line and returns a list of strings</a:t>
            </a:r>
          </a:p>
          <a:p>
            <a:pPr marL="285750" lvl="2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3" indent="0"/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3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write data to a file, the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name.write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(“specify what to write here”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67DAD3-7FFF-41E0-8C50-98FD11422143}"/>
              </a:ext>
            </a:extLst>
          </p:cNvPr>
          <p:cNvSpPr txBox="1"/>
          <p:nvPr/>
        </p:nvSpPr>
        <p:spPr>
          <a:xfrm>
            <a:off x="1138518" y="5982028"/>
            <a:ext cx="5559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33CC"/>
                </a:solidFill>
              </a:rPr>
              <a:t>* Care should be taken in using both read &amp; </a:t>
            </a:r>
            <a:r>
              <a:rPr lang="en-US" sz="1100" dirty="0" err="1">
                <a:solidFill>
                  <a:srgbClr val="0033CC"/>
                </a:solidFill>
              </a:rPr>
              <a:t>readline</a:t>
            </a:r>
            <a:r>
              <a:rPr lang="en-US" sz="1100" dirty="0">
                <a:solidFill>
                  <a:srgbClr val="0033CC"/>
                </a:solidFill>
              </a:rPr>
              <a:t>(s) together on the same file</a:t>
            </a:r>
          </a:p>
        </p:txBody>
      </p:sp>
    </p:spTree>
    <p:extLst>
      <p:ext uri="{BB962C8B-B14F-4D97-AF65-F5344CB8AC3E}">
        <p14:creationId xmlns:p14="http://schemas.microsoft.com/office/powerpoint/2010/main" val="32661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Box 5">
            <a:extLst>
              <a:ext uri="{FF2B5EF4-FFF2-40B4-BE49-F238E27FC236}">
                <a16:creationId xmlns:a16="http://schemas.microsoft.com/office/drawing/2014/main" xmlns="" id="{FF0468DA-F69C-4110-8D28-77263A81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1756" name="TextBox 7">
            <a:extLst>
              <a:ext uri="{FF2B5EF4-FFF2-40B4-BE49-F238E27FC236}">
                <a16:creationId xmlns:a16="http://schemas.microsoft.com/office/drawing/2014/main" xmlns="" id="{F49D5A5C-B79D-401A-B687-E60379583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</a:t>
            </a:r>
            <a:r>
              <a:rPr lang="en-US" altLang="en-US" dirty="0" err="1">
                <a:solidFill>
                  <a:schemeClr val="bg1"/>
                </a:solidFill>
                <a:latin typeface="Cambria" panose="02040503050406030204" pitchFamily="18" charset="0"/>
              </a:rPr>
              <a:t>Input/Output</a:t>
            </a: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 (reading from &amp; writing to files)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EB8E2E-D1C8-4881-808B-2742B9D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25</a:t>
            </a:fld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CC21939-EC89-48EE-804B-EBE745F88FA1}"/>
              </a:ext>
            </a:extLst>
          </p:cNvPr>
          <p:cNvSpPr/>
          <p:nvPr/>
        </p:nvSpPr>
        <p:spPr>
          <a:xfrm>
            <a:off x="394446" y="1140494"/>
            <a:ext cx="65352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Try the following:</a:t>
            </a:r>
          </a:p>
          <a:p>
            <a:endParaRPr lang="en-US" sz="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file = open('Mary_Lamb.txt', 'r')</a:t>
            </a:r>
          </a:p>
          <a:p>
            <a:pPr lvl="1"/>
            <a:endParaRPr 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file_content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file.read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lvl="1"/>
            <a:endParaRPr 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line1 = 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file.readline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lvl="1"/>
            <a:endParaRPr 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lines = </a:t>
            </a:r>
            <a:r>
              <a:rPr 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file.readlines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7617049-BF6E-48CB-A9DE-C99A4468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" t="59010" r="49118" b="6420"/>
          <a:stretch/>
        </p:blipFill>
        <p:spPr>
          <a:xfrm>
            <a:off x="753158" y="3181801"/>
            <a:ext cx="7637684" cy="29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4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>
            <a:extLst>
              <a:ext uri="{FF2B5EF4-FFF2-40B4-BE49-F238E27FC236}">
                <a16:creationId xmlns:a16="http://schemas.microsoft.com/office/drawing/2014/main" xmlns="" id="{440C614D-662F-40BA-95CF-588444B9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225F39-D41F-4DA0-80AC-4E2467F4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26</a:t>
            </a:fld>
            <a:endParaRPr lang="en-AU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5C4D891F-6EC4-4040-82F0-C9006AF5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Working with modules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xmlns="" id="{0DD4BBD7-BBC3-4FB2-805C-FCBACA95C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14" y="1220789"/>
            <a:ext cx="802518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module is a file containing python definitions and statements that can be deployed to achieve desired results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Modules are files with extension .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py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module must be imported prior to use. To import, use the following syntax: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module_name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=&gt; This is known as absolute import</a:t>
            </a:r>
          </a:p>
          <a:p>
            <a:pPr marL="1085850" lvl="1" indent="-342900">
              <a:buFont typeface="+mj-lt"/>
              <a:buAutoNum type="arabicPeriod"/>
            </a:pP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module_name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import ABC, XYZ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=&gt; This is known as relative import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6C3A43-4349-4E30-9E33-BAEB21F44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6" t="37059" r="48073" b="33329"/>
          <a:stretch/>
        </p:blipFill>
        <p:spPr>
          <a:xfrm>
            <a:off x="1034549" y="3451024"/>
            <a:ext cx="6669716" cy="22655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>
            <a:extLst>
              <a:ext uri="{FF2B5EF4-FFF2-40B4-BE49-F238E27FC236}">
                <a16:creationId xmlns:a16="http://schemas.microsoft.com/office/drawing/2014/main" xmlns="" id="{440C614D-662F-40BA-95CF-588444B9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225F39-D41F-4DA0-80AC-4E2467F4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27</a:t>
            </a:fld>
            <a:endParaRPr lang="en-AU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5C4D891F-6EC4-4040-82F0-C9006AF5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xmlns="" id="{0DD4BBD7-BBC3-4FB2-805C-FCBACA95C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14" y="1220789"/>
            <a:ext cx="8383774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Most commonly used plotting module in python is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matplotlib.pyplot</a:t>
            </a:r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use, simply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matplotlib.pyplot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as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plt</a:t>
            </a:r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There are several plot options available in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matplotlib.pyplot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Examples are: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Line plots     =&gt;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plt.plot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Scatters         =&gt;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plt.scatter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marL="1028700" lvl="1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Histograms  =&gt;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plt.bar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 complete of different plot options are available on </a:t>
            </a:r>
            <a:r>
              <a:rPr lang="en-AU" altLang="en-US" sz="1400" b="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https://matplotlib.org/api/_as_gen/matplotlib.pyplot.html</a:t>
            </a:r>
            <a:endParaRPr lang="en-AU" altLang="en-US" sz="14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0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>
            <a:extLst>
              <a:ext uri="{FF2B5EF4-FFF2-40B4-BE49-F238E27FC236}">
                <a16:creationId xmlns:a16="http://schemas.microsoft.com/office/drawing/2014/main" xmlns="" id="{440C614D-662F-40BA-95CF-588444B9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225F39-D41F-4DA0-80AC-4E2467F4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28</a:t>
            </a:fld>
            <a:endParaRPr lang="en-AU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5C4D891F-6EC4-4040-82F0-C9006AF5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F6A1F6-E4AE-4BBF-87F9-FBAB3C1AB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" t="48462" r="61542" b="2126"/>
          <a:stretch/>
        </p:blipFill>
        <p:spPr>
          <a:xfrm>
            <a:off x="0" y="935038"/>
            <a:ext cx="4446494" cy="3296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9244FE-B9D6-4875-8DB8-448B54779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1" t="46290" r="61078" b="7014"/>
          <a:stretch/>
        </p:blipFill>
        <p:spPr>
          <a:xfrm>
            <a:off x="4446494" y="2923731"/>
            <a:ext cx="4697506" cy="32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>
            <a:extLst>
              <a:ext uri="{FF2B5EF4-FFF2-40B4-BE49-F238E27FC236}">
                <a16:creationId xmlns:a16="http://schemas.microsoft.com/office/drawing/2014/main" xmlns="" id="{440C614D-662F-40BA-95CF-588444B9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225F39-D41F-4DA0-80AC-4E2467F4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29</a:t>
            </a:fld>
            <a:endParaRPr lang="en-AU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5C4D891F-6EC4-4040-82F0-C9006AF5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03C4776-22A7-451F-B141-BB6CDB2B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32117"/>
              </p:ext>
            </p:extLst>
          </p:nvPr>
        </p:nvGraphicFramePr>
        <p:xfrm>
          <a:off x="4572000" y="1034926"/>
          <a:ext cx="4016189" cy="538846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31576">
                  <a:extLst>
                    <a:ext uri="{9D8B030D-6E8A-4147-A177-3AD203B41FA5}">
                      <a16:colId xmlns:a16="http://schemas.microsoft.com/office/drawing/2014/main" xmlns="" val="1216506231"/>
                    </a:ext>
                  </a:extLst>
                </a:gridCol>
                <a:gridCol w="2384613">
                  <a:extLst>
                    <a:ext uri="{9D8B030D-6E8A-4147-A177-3AD203B41FA5}">
                      <a16:colId xmlns:a16="http://schemas.microsoft.com/office/drawing/2014/main" xmlns="" val="1131805756"/>
                    </a:ext>
                  </a:extLst>
                </a:gridCol>
              </a:tblGrid>
              <a:tr h="233082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Marker options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579695505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'.'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point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4607902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','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pixel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786747822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'o'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circle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760317350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'v'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triangle_down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204433094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'^'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triangle_up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581163888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'&lt;'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triangle_left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1273023196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'&gt;'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triangle_right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3667350908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'1'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tri_down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787854700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'2'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tri_up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785778642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'3'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tri_left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3695994122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'4'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tri_right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1181195461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's'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3479399199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'p'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pentagon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279032876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'*'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star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1386163789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'h'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hexagon1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166874214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'H'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hexagon2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3952800336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'+'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plus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804648559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'x'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1645908918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'D'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diamond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3659075845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'd'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thin_diamond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4093551630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'|'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vline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808717828"/>
                  </a:ext>
                </a:extLst>
              </a:tr>
              <a:tr h="2330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'_'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hline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marker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xmlns="" val="24275756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1AC75667-8BFC-4935-B017-EA69F5CAD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81643"/>
              </p:ext>
            </p:extLst>
          </p:nvPr>
        </p:nvGraphicFramePr>
        <p:xfrm>
          <a:off x="399152" y="1107933"/>
          <a:ext cx="2971578" cy="2499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89155">
                  <a:extLst>
                    <a:ext uri="{9D8B030D-6E8A-4147-A177-3AD203B41FA5}">
                      <a16:colId xmlns:a16="http://schemas.microsoft.com/office/drawing/2014/main" xmlns="" val="1810766444"/>
                    </a:ext>
                  </a:extLst>
                </a:gridCol>
                <a:gridCol w="1582423">
                  <a:extLst>
                    <a:ext uri="{9D8B030D-6E8A-4147-A177-3AD203B41FA5}">
                      <a16:colId xmlns:a16="http://schemas.microsoft.com/office/drawing/2014/main" xmlns="" val="2068970581"/>
                    </a:ext>
                  </a:extLst>
                </a:gridCol>
              </a:tblGrid>
              <a:tr h="272712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Abbreviation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71306033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'b'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94683791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'g'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75658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'r'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13326487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'c'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cyan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62574756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magenta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06286646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'y'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6679917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'k'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42458853"/>
                  </a:ext>
                </a:extLst>
              </a:tr>
              <a:tr h="27271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'w'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white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5594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0850BAAC-A2C8-4FFB-96F5-05BF9B88D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112821"/>
              </p:ext>
            </p:extLst>
          </p:nvPr>
        </p:nvGraphicFramePr>
        <p:xfrm>
          <a:off x="399152" y="3886537"/>
          <a:ext cx="2971578" cy="15559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85789">
                  <a:extLst>
                    <a:ext uri="{9D8B030D-6E8A-4147-A177-3AD203B41FA5}">
                      <a16:colId xmlns:a16="http://schemas.microsoft.com/office/drawing/2014/main" xmlns="" val="696489076"/>
                    </a:ext>
                  </a:extLst>
                </a:gridCol>
                <a:gridCol w="1485789">
                  <a:extLst>
                    <a:ext uri="{9D8B030D-6E8A-4147-A177-3AD203B41FA5}">
                      <a16:colId xmlns:a16="http://schemas.microsoft.com/office/drawing/2014/main" xmlns="" val="3001484311"/>
                    </a:ext>
                  </a:extLst>
                </a:gridCol>
              </a:tblGrid>
              <a:tr h="268056"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Line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71009491"/>
                  </a:ext>
                </a:extLst>
              </a:tr>
              <a:tr h="3127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'-'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solid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0721989"/>
                  </a:ext>
                </a:extLst>
              </a:tr>
              <a:tr h="3127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'--'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dashed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83341003"/>
                  </a:ext>
                </a:extLst>
              </a:tr>
              <a:tr h="3127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'-.'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dash-dot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7907931"/>
                  </a:ext>
                </a:extLst>
              </a:tr>
              <a:tr h="31278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':'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dotted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64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89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>
            <a:extLst>
              <a:ext uri="{FF2B5EF4-FFF2-40B4-BE49-F238E27FC236}">
                <a16:creationId xmlns:a16="http://schemas.microsoft.com/office/drawing/2014/main" xmlns="" id="{3420616F-9C78-430D-BF5D-EDF41E8A5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Selected Projects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A1B3479-B1BB-455A-A631-54DE1558380D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320800"/>
          <a:ext cx="8505825" cy="231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1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999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75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9997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ambria" panose="02040503050406030204" pitchFamily="18" charset="0"/>
                        </a:rPr>
                        <a:t>Project</a:t>
                      </a:r>
                      <a:r>
                        <a:rPr lang="en-AU" sz="1800" baseline="0" dirty="0">
                          <a:latin typeface="Cambria" panose="02040503050406030204" pitchFamily="18" charset="0"/>
                        </a:rPr>
                        <a:t> Name</a:t>
                      </a:r>
                      <a:endParaRPr lang="en-AU" sz="18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ambria" panose="02040503050406030204" pitchFamily="18" charset="0"/>
                        </a:rPr>
                        <a:t>Description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ambria" panose="02040503050406030204" pitchFamily="18" charset="0"/>
                        </a:rPr>
                        <a:t>Expected</a:t>
                      </a:r>
                      <a:r>
                        <a:rPr lang="en-AU" sz="1800" baseline="0" dirty="0">
                          <a:latin typeface="Cambria" panose="02040503050406030204" pitchFamily="18" charset="0"/>
                        </a:rPr>
                        <a:t> Outcomes</a:t>
                      </a:r>
                      <a:endParaRPr lang="en-AU" sz="18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ambria" panose="02040503050406030204" pitchFamily="18" charset="0"/>
                        </a:rPr>
                        <a:t>Input Files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1421"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1. Text Analysis</a:t>
                      </a: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Analysis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of the Gettysburg Address by Abraham Lincoln in </a:t>
                      </a:r>
                      <a:r>
                        <a:rPr lang="en-AU" sz="1400" b="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1863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Demonstrate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the application of python basics, user-defined functions, visualisation, etc.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Abraham Lincoln.txt</a:t>
                      </a:r>
                    </a:p>
                    <a:p>
                      <a:endParaRPr lang="en-AU" sz="1400" baseline="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4744"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2. Parameter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Estimation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Estimation of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the optimal parameters by curve-fitting (non-linear regression) some data to a function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In addition to the outcomes in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project 1, this project will enable participants to d</a:t>
                      </a:r>
                      <a:r>
                        <a:rPr lang="en-AU" sz="1400" dirty="0">
                          <a:latin typeface="Cambria" panose="02040503050406030204" pitchFamily="18" charset="0"/>
                        </a:rPr>
                        <a:t>emonstrate application of selected python</a:t>
                      </a:r>
                      <a:r>
                        <a:rPr lang="en-AU" sz="1400" baseline="0" dirty="0">
                          <a:latin typeface="Cambria" panose="02040503050406030204" pitchFamily="18" charset="0"/>
                        </a:rPr>
                        <a:t> modules to solving scientific problems.</a:t>
                      </a:r>
                      <a:endParaRPr lang="en-AU" sz="1400" dirty="0">
                        <a:latin typeface="Cambria" panose="02040503050406030204" pitchFamily="18" charset="0"/>
                      </a:endParaRPr>
                    </a:p>
                  </a:txBody>
                  <a:tcPr marL="91433" marR="91433" marT="45726" marB="45726"/>
                </a:tc>
                <a:tc>
                  <a:txBody>
                    <a:bodyPr/>
                    <a:lstStyle/>
                    <a:p>
                      <a:r>
                        <a:rPr lang="en-AU" sz="1400" dirty="0">
                          <a:latin typeface="Cambria" panose="02040503050406030204" pitchFamily="18" charset="0"/>
                        </a:rPr>
                        <a:t>project2_data.txt</a:t>
                      </a:r>
                    </a:p>
                  </a:txBody>
                  <a:tcPr marL="91433" marR="91433" marT="45726" marB="4572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A3EDC3E-4D71-4732-AAA6-E1D7BAF4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FD0D46-5AE9-4E44-8D9D-2B8BEEEC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FB6B92D6-119C-4916-A0D2-686C8080F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8E039778-D0E7-477A-B977-7734E1611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C92562-64AC-4704-BC86-F6EE67CBF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" t="42670" r="51962" b="2670"/>
          <a:stretch/>
        </p:blipFill>
        <p:spPr>
          <a:xfrm>
            <a:off x="528917" y="1086609"/>
            <a:ext cx="8086165" cy="53435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FD0D46-5AE9-4E44-8D9D-2B8BEEEC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31</a:t>
            </a:fld>
            <a:endParaRPr lang="en-AU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FB6B92D6-119C-4916-A0D2-686C8080F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8E039778-D0E7-477A-B977-7734E1611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A66C061-E52B-4327-B5C7-CA6C59919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" t="58959" r="51570" b="6833"/>
          <a:stretch/>
        </p:blipFill>
        <p:spPr>
          <a:xfrm>
            <a:off x="528917" y="1762694"/>
            <a:ext cx="8086165" cy="33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56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FD0D46-5AE9-4E44-8D9D-2B8BEEEC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32</a:t>
            </a:fld>
            <a:endParaRPr lang="en-AU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FB6B92D6-119C-4916-A0D2-686C8080F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8E039778-D0E7-477A-B977-7734E1611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Plotting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4419C4-FA45-4FDF-840A-D92CEEF3B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" t="18778" r="51275" b="6651"/>
          <a:stretch/>
        </p:blipFill>
        <p:spPr>
          <a:xfrm>
            <a:off x="1210235" y="1007222"/>
            <a:ext cx="6203576" cy="54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8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>
            <a:extLst>
              <a:ext uri="{FF2B5EF4-FFF2-40B4-BE49-F238E27FC236}">
                <a16:creationId xmlns:a16="http://schemas.microsoft.com/office/drawing/2014/main" xmlns="" id="{55D647BD-6287-4488-91AB-B129DB6DA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1981200"/>
            <a:ext cx="30305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AU" altLang="en-US" sz="4400" u="sng">
                <a:solidFill>
                  <a:srgbClr val="0033CC"/>
                </a:solidFill>
                <a:latin typeface="Cambria" panose="02040503050406030204" pitchFamily="18" charset="0"/>
              </a:rPr>
              <a:t>Session 2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rgbClr val="0033CC"/>
                </a:solidFill>
                <a:latin typeface="Cambria" panose="02040503050406030204" pitchFamily="18" charset="0"/>
              </a:rPr>
              <a:t>Project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BDAA6D8-1E62-4FAC-864A-42818685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33</a:t>
            </a:fld>
            <a:endParaRPr lang="en-A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>
            <a:extLst>
              <a:ext uri="{FF2B5EF4-FFF2-40B4-BE49-F238E27FC236}">
                <a16:creationId xmlns:a16="http://schemas.microsoft.com/office/drawing/2014/main" xmlns="" id="{DD2005AE-EFEC-428F-9F20-8EB569F3C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2 –  project 1</a:t>
            </a:r>
          </a:p>
        </p:txBody>
      </p:sp>
      <p:sp>
        <p:nvSpPr>
          <p:cNvPr id="36867" name="TextBox 7">
            <a:extLst>
              <a:ext uri="{FF2B5EF4-FFF2-40B4-BE49-F238E27FC236}">
                <a16:creationId xmlns:a16="http://schemas.microsoft.com/office/drawing/2014/main" xmlns="" id="{6AAF57C5-47CB-41A0-8AA6-6437BAE9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Python Data-Types, in-built functions and Variables</a:t>
            </a:r>
          </a:p>
        </p:txBody>
      </p:sp>
      <p:sp>
        <p:nvSpPr>
          <p:cNvPr id="36868" name="TextBox 1">
            <a:extLst>
              <a:ext uri="{FF2B5EF4-FFF2-40B4-BE49-F238E27FC236}">
                <a16:creationId xmlns:a16="http://schemas.microsoft.com/office/drawing/2014/main" xmlns="" id="{7F73676A-F3C6-42D8-AFFB-DC34FEB05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120775"/>
            <a:ext cx="7566025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Aim: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consolidate the understanding of python basics and demonstrate how to: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Apply python in-built functions 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Define own functions (user-defined functions)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Visualize data and format plots</a:t>
            </a:r>
          </a:p>
        </p:txBody>
      </p:sp>
      <p:sp>
        <p:nvSpPr>
          <p:cNvPr id="36869" name="TextBox 6">
            <a:extLst>
              <a:ext uri="{FF2B5EF4-FFF2-40B4-BE49-F238E27FC236}">
                <a16:creationId xmlns:a16="http://schemas.microsoft.com/office/drawing/2014/main" xmlns="" id="{B3B789FF-2857-4B32-8D26-76465066C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2614613"/>
            <a:ext cx="869156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Description: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Analysis of a text input – frequency and length of each word in a given text</a:t>
            </a:r>
          </a:p>
          <a:p>
            <a:pPr>
              <a:lnSpc>
                <a:spcPct val="150000"/>
              </a:lnSpc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Input file: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AbrahamLincoln.txt</a:t>
            </a:r>
          </a:p>
        </p:txBody>
      </p:sp>
      <p:grpSp>
        <p:nvGrpSpPr>
          <p:cNvPr id="36870" name="Group 7">
            <a:extLst>
              <a:ext uri="{FF2B5EF4-FFF2-40B4-BE49-F238E27FC236}">
                <a16:creationId xmlns:a16="http://schemas.microsoft.com/office/drawing/2014/main" xmlns="" id="{86244E7F-747A-449F-ADFC-2E86775D65EC}"/>
              </a:ext>
            </a:extLst>
          </p:cNvPr>
          <p:cNvGrpSpPr>
            <a:grpSpLocks/>
          </p:cNvGrpSpPr>
          <p:nvPr/>
        </p:nvGrpSpPr>
        <p:grpSpPr bwMode="auto">
          <a:xfrm>
            <a:off x="1511300" y="3740150"/>
            <a:ext cx="6351588" cy="2563813"/>
            <a:chOff x="1589903" y="4148900"/>
            <a:chExt cx="6071074" cy="2287257"/>
          </a:xfrm>
        </p:grpSpPr>
        <p:pic>
          <p:nvPicPr>
            <p:cNvPr id="36871" name="Picture 2">
              <a:extLst>
                <a:ext uri="{FF2B5EF4-FFF2-40B4-BE49-F238E27FC236}">
                  <a16:creationId xmlns:a16="http://schemas.microsoft.com/office/drawing/2014/main" xmlns="" id="{93BA4C6C-2CCC-48B0-A19E-D06D6D30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903" y="4148900"/>
              <a:ext cx="1922303" cy="22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2" name="Picture 3">
              <a:extLst>
                <a:ext uri="{FF2B5EF4-FFF2-40B4-BE49-F238E27FC236}">
                  <a16:creationId xmlns:a16="http://schemas.microsoft.com/office/drawing/2014/main" xmlns="" id="{5D5AD331-3A1C-43C3-AE82-59AF9C17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057" y="4148900"/>
              <a:ext cx="2634920" cy="22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Up Arrow 5">
              <a:extLst>
                <a:ext uri="{FF2B5EF4-FFF2-40B4-BE49-F238E27FC236}">
                  <a16:creationId xmlns:a16="http://schemas.microsoft.com/office/drawing/2014/main" xmlns="" id="{8D93F286-3271-4382-A6F8-F443403D156A}"/>
                </a:ext>
              </a:extLst>
            </p:cNvPr>
            <p:cNvSpPr/>
            <p:nvPr/>
          </p:nvSpPr>
          <p:spPr>
            <a:xfrm rot="5400000">
              <a:off x="4040128" y="4847175"/>
              <a:ext cx="457452" cy="890708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D2A7D6A-506B-464A-B46F-66F84AC9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34</a:t>
            </a:fld>
            <a:endParaRPr lang="en-A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>
            <a:extLst>
              <a:ext uri="{FF2B5EF4-FFF2-40B4-BE49-F238E27FC236}">
                <a16:creationId xmlns:a16="http://schemas.microsoft.com/office/drawing/2014/main" xmlns="" id="{02CF8385-1609-4445-8C5B-8318D794B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270125"/>
            <a:ext cx="705961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AU" altLang="en-US" sz="4400" u="sng" dirty="0">
                <a:solidFill>
                  <a:srgbClr val="0033CC"/>
                </a:solidFill>
                <a:latin typeface="Cambria" panose="02040503050406030204" pitchFamily="18" charset="0"/>
              </a:rPr>
              <a:t>Session 3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 dirty="0">
                <a:solidFill>
                  <a:srgbClr val="0033CC"/>
                </a:solidFill>
                <a:latin typeface="Cambria" panose="02040503050406030204" pitchFamily="18" charset="0"/>
              </a:rPr>
              <a:t>Data Exploration &amp;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620989F-3D84-4193-BD2C-7D8D2EF9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35</a:t>
            </a:fld>
            <a:endParaRPr lang="en-A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36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8492378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NumPy</a:t>
            </a: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NumPy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provides n-dimensional arrays (of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floats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 for numerical computing</a:t>
            </a: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Matrices can be easily built and manipulated with NumPy</a:t>
            </a:r>
          </a:p>
          <a:p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Like other modules, NumPy must be imported prior to first usage (</a:t>
            </a:r>
            <a:r>
              <a:rPr lang="en-AU" alt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 numpy as np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build a numpy array (following the import as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), simply type </a:t>
            </a:r>
          </a:p>
          <a:p>
            <a:pPr>
              <a:lnSpc>
                <a:spcPct val="150000"/>
              </a:lnSpc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my_array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([element1, element2,  element3, … ,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last_element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]) 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or </a:t>
            </a:r>
          </a:p>
          <a:p>
            <a:pPr>
              <a:lnSpc>
                <a:spcPct val="150000"/>
              </a:lnSpc>
            </a:pP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my_array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my_num_list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my_array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([[1, 2, 3], [4, 5, 6], [7, 8, 9]])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=&gt; 3 x 3 array</a:t>
            </a:r>
          </a:p>
          <a:p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You can examine the number of elements and shape of an array using 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array_name.size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array_name.shape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respectively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You can reshape an array to form a new array as follows:</a:t>
            </a:r>
          </a:p>
          <a:p>
            <a:pPr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 lvl="2" indent="0"/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my_new_array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my_array.reshape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(shape)</a:t>
            </a:r>
          </a:p>
          <a:p>
            <a:pPr lvl="2" indent="0"/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(Note that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shape is a tuple with 2 elements (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nrows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ncols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37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B7D5331-276C-47DB-B034-D18B2B92EA90}"/>
              </a:ext>
            </a:extLst>
          </p:cNvPr>
          <p:cNvSpPr/>
          <p:nvPr/>
        </p:nvSpPr>
        <p:spPr>
          <a:xfrm>
            <a:off x="267987" y="1052244"/>
            <a:ext cx="3667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en-US" dirty="0">
                <a:latin typeface="Trebuchet MS" panose="020B0603020202020204" pitchFamily="34" charset="0"/>
              </a:rPr>
              <a:t>Some useful NumPy (array)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69BA59-C3BF-4EEC-AED5-7695B52278E1}"/>
              </a:ext>
            </a:extLst>
          </p:cNvPr>
          <p:cNvSpPr txBox="1"/>
          <p:nvPr/>
        </p:nvSpPr>
        <p:spPr>
          <a:xfrm>
            <a:off x="1587849" y="5415989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(Adapted from: https://docs.scipy.org/doc/numpy-1.13.0/reference/routines.array-creation.html)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88562E5F-DCC4-4911-83ED-7E675BD3F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82977"/>
              </p:ext>
            </p:extLst>
          </p:nvPr>
        </p:nvGraphicFramePr>
        <p:xfrm>
          <a:off x="663389" y="1524709"/>
          <a:ext cx="7682752" cy="37547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88776">
                  <a:extLst>
                    <a:ext uri="{9D8B030D-6E8A-4147-A177-3AD203B41FA5}">
                      <a16:colId xmlns:a16="http://schemas.microsoft.com/office/drawing/2014/main" xmlns="" val="4165468692"/>
                    </a:ext>
                  </a:extLst>
                </a:gridCol>
                <a:gridCol w="5593976">
                  <a:extLst>
                    <a:ext uri="{9D8B030D-6E8A-4147-A177-3AD203B41FA5}">
                      <a16:colId xmlns:a16="http://schemas.microsoft.com/office/drawing/2014/main" xmlns="" val="21577565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20420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array(object)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Create an array.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095588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asarray(a)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Convert the input to an array.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503467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copy(a)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an array copy of the given object.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607570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empty(shape)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new array of given shape and type, without initializing entries.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753214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empty_like(a)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new array with the same shape and type as a given array.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248708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eye(n)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N-D array with ones on the diagonal and zeros elsewhere.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333991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identity(n)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the identity array.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50641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ones(shape)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new array of given shape and type, filled with ones.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611484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ones_like(a)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an array of ones with the same shape and type as a given array.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7223277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zeros(shape)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new array of given shape and type, filled with zeros.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327050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zeros_like(a)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an array of zeros with the same shape and type as a given array.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055840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full(shape, fill_value)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new array of given shape and type, filled with fill_value.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104168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full_like(a, fill_value)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 full array with the same shape and type as a given array.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977941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arraytolist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(a)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Converts an array to a list object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40833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arange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(start, stop, interval)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Returns an array of evenly spaced values within a given interval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32477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linspace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(start, stop, </a:t>
                      </a:r>
                      <a:r>
                        <a:rPr lang="en-US" sz="1300" b="0" i="0" u="none" strike="noStrike" dirty="0">
                          <a:solidFill>
                            <a:srgbClr val="0033CC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Returns an array of </a:t>
                      </a:r>
                      <a:r>
                        <a:rPr lang="en-US" sz="1300" b="0" i="0" u="none" strike="noStrike" dirty="0">
                          <a:solidFill>
                            <a:srgbClr val="0033CC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numbers from start to stop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658697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logspace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(start, stop, </a:t>
                      </a:r>
                      <a:r>
                        <a:rPr lang="en-US" sz="1300" b="0" i="0" u="none" strike="noStrike" dirty="0">
                          <a:solidFill>
                            <a:srgbClr val="0033CC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Return an array of </a:t>
                      </a:r>
                      <a:r>
                        <a:rPr lang="en-US" sz="1300" b="0" i="0" u="none" strike="noStrike" dirty="0">
                          <a:solidFill>
                            <a:srgbClr val="0033CC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numbers spaced evenly on a log scale.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4677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20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38</a:t>
            </a:fld>
            <a:endParaRPr lang="en-AU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xmlns="" id="{A7644F4B-46A4-4F71-8FFC-432932168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65" y="1076523"/>
            <a:ext cx="84411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NumPy Matrices</a:t>
            </a: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While most numerical operations involve matrices can be done with arrays (for speed),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np.arrays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are not matrices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although they can be converted to matrices (and vice versa)</a:t>
            </a:r>
            <a:endParaRPr lang="en-AU" altLang="en-US" b="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0"/>
            <a:endParaRPr lang="en-AU" altLang="en-US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1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NumPy matrices are formed using the </a:t>
            </a:r>
            <a:r>
              <a:rPr lang="en-AU" altLang="en-US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np.matrix</a:t>
            </a:r>
            <a:r>
              <a:rPr lang="en-AU" altLang="en-US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function as follows</a:t>
            </a:r>
          </a:p>
          <a:p>
            <a:pPr marL="1085850" lvl="1" indent="-342900">
              <a:buFont typeface="+mj-lt"/>
              <a:buAutoNum type="arabicPeriod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 indent="0"/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my_matrix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np.matrix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AU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my_array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13B50B-7710-40B7-A830-BE4F0ECD34AE}"/>
              </a:ext>
            </a:extLst>
          </p:cNvPr>
          <p:cNvSpPr/>
          <p:nvPr/>
        </p:nvSpPr>
        <p:spPr>
          <a:xfrm>
            <a:off x="254665" y="3028930"/>
            <a:ext cx="87279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u="sng" dirty="0">
                <a:latin typeface="Trebuchet MS" panose="020B0603020202020204" pitchFamily="34" charset="0"/>
              </a:rPr>
              <a:t>Selected Matrix Operations</a:t>
            </a:r>
          </a:p>
          <a:p>
            <a:pPr lvl="0"/>
            <a:endParaRPr lang="en-US" altLang="en-US" dirty="0">
              <a:latin typeface="Trebuchet MS" panose="020B0603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Trebuchet MS" panose="020B0603020202020204" pitchFamily="34" charset="0"/>
              </a:rPr>
              <a:t>Consider two matrices</a:t>
            </a:r>
            <a:r>
              <a:rPr lang="en-US" altLang="en-US" dirty="0">
                <a:latin typeface="Trebuchet MS" panose="020B0603020202020204" pitchFamily="34" charset="0"/>
              </a:rPr>
              <a:t>:</a:t>
            </a:r>
          </a:p>
          <a:p>
            <a:pPr lvl="0"/>
            <a:endParaRPr lang="en-US" altLang="en-US" sz="800" dirty="0">
              <a:latin typeface="Trebuchet MS" panose="020B0603020202020204" pitchFamily="34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A = </a:t>
            </a:r>
            <a:r>
              <a:rPr lang="en-US" altLang="en-US" b="0" dirty="0" err="1">
                <a:solidFill>
                  <a:srgbClr val="0033CC"/>
                </a:solidFill>
                <a:latin typeface="Trebuchet MS" panose="020B0603020202020204" pitchFamily="34" charset="0"/>
              </a:rPr>
              <a:t>np.matrix</a:t>
            </a: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(([1, 0, -1], [2, 1, 0], [-1, 2, 1]))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B = </a:t>
            </a:r>
            <a:r>
              <a:rPr lang="en-US" altLang="en-US" b="0" dirty="0" err="1">
                <a:solidFill>
                  <a:srgbClr val="0033CC"/>
                </a:solidFill>
                <a:latin typeface="Trebuchet MS" panose="020B0603020202020204" pitchFamily="34" charset="0"/>
              </a:rPr>
              <a:t>np.matrix</a:t>
            </a: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(([2, -1, 1], [1, 0, 0], [2, 0, 1]))</a:t>
            </a:r>
          </a:p>
          <a:p>
            <a:pPr lvl="4"/>
            <a:endParaRPr lang="en-US" altLang="en-US" sz="800" dirty="0">
              <a:latin typeface="Trebuchet MS" panose="020B0603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Trebuchet MS" panose="020B0603020202020204" pitchFamily="34" charset="0"/>
              </a:rPr>
              <a:t>We simply can compute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A + B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A – B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 err="1">
                <a:solidFill>
                  <a:srgbClr val="0033CC"/>
                </a:solidFill>
                <a:latin typeface="Trebuchet MS" panose="020B0603020202020204" pitchFamily="34" charset="0"/>
              </a:rPr>
              <a:t>A.transpose</a:t>
            </a: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 (or A.T)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A * B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Trebuchet MS" panose="020B0603020202020204" pitchFamily="34" charset="0"/>
              </a:rPr>
              <a:t>A.dot(B)</a:t>
            </a:r>
          </a:p>
          <a:p>
            <a:pPr lvl="4"/>
            <a:endParaRPr lang="en-US" altLang="en-US" sz="800" dirty="0">
              <a:solidFill>
                <a:srgbClr val="0033CC"/>
              </a:solidFill>
              <a:latin typeface="Trebuchet MS" panose="020B0603020202020204" pitchFamily="34" charset="0"/>
            </a:endParaRPr>
          </a:p>
          <a:p>
            <a:pPr marL="339725" lvl="4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Trebuchet MS" panose="020B0603020202020204" pitchFamily="34" charset="0"/>
              </a:rPr>
              <a:t>Compare you answers is 4 &amp; 5, are they the same?</a:t>
            </a:r>
          </a:p>
        </p:txBody>
      </p:sp>
    </p:spTree>
    <p:extLst>
      <p:ext uri="{BB962C8B-B14F-4D97-AF65-F5344CB8AC3E}">
        <p14:creationId xmlns:p14="http://schemas.microsoft.com/office/powerpoint/2010/main" val="698417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39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B7D5331-276C-47DB-B034-D18B2B92EA90}"/>
              </a:ext>
            </a:extLst>
          </p:cNvPr>
          <p:cNvSpPr/>
          <p:nvPr/>
        </p:nvSpPr>
        <p:spPr>
          <a:xfrm>
            <a:off x="134467" y="1106537"/>
            <a:ext cx="849053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lvl="4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Now, let’s consider:</a:t>
            </a:r>
          </a:p>
          <a:p>
            <a:pPr lvl="0"/>
            <a:endParaRPr lang="en-US" altLang="en-US" sz="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 =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([[1, 0, -1], [2, 1, 0], [-1, 2, 1]])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 =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(([2, -1, 1], [1, 0, 0], [2, 0, 1]))</a:t>
            </a:r>
          </a:p>
          <a:p>
            <a:pPr marL="339725" lvl="4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Then try:</a:t>
            </a:r>
          </a:p>
          <a:p>
            <a:pPr marL="2225675" lvl="8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 * D </a:t>
            </a:r>
          </a:p>
          <a:p>
            <a:pPr marL="2225675" lvl="8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C.dot(D)</a:t>
            </a:r>
          </a:p>
          <a:p>
            <a:pPr marL="285750" lvl="8" indent="-285750">
              <a:buFont typeface="Wingdings" panose="05000000000000000000" pitchFamily="2" charset="2"/>
              <a:buChar char="§"/>
            </a:pPr>
            <a:endParaRPr lang="en-US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8" indent="-285750">
              <a:buFont typeface="Wingdings" panose="05000000000000000000" pitchFamily="2" charset="2"/>
              <a:buChar char="§"/>
            </a:pPr>
            <a:endParaRPr lang="en-US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8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This is known as array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broadcasting</a:t>
            </a:r>
          </a:p>
          <a:p>
            <a:pPr marL="285750" lvl="8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8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Most operations with arrays are performed element by element. If you need matrix operations, it is safer to work with matrices and not arrays.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7682733-A2FD-4738-ACE9-D20C57FF9B3B}"/>
              </a:ext>
            </a:extLst>
          </p:cNvPr>
          <p:cNvSpPr/>
          <p:nvPr/>
        </p:nvSpPr>
        <p:spPr>
          <a:xfrm>
            <a:off x="3497186" y="2207637"/>
            <a:ext cx="5018164" cy="5916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 * D is element by element multiplication compared C.dot(D) that is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21368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xmlns="" id="{3CDD72A7-CCDE-4D4A-87DC-457FDECA9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152525"/>
            <a:ext cx="3983038" cy="413665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sz="2000" dirty="0">
                <a:solidFill>
                  <a:srgbClr val="0033CC"/>
                </a:solidFill>
                <a:latin typeface="Cambria" panose="02040503050406030204" pitchFamily="18" charset="0"/>
              </a:rPr>
              <a:t>Session 1 – </a:t>
            </a:r>
            <a:r>
              <a:rPr lang="en-AU" alt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10.00am – 11.30am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sz="1800" dirty="0">
                <a:latin typeface="Cambria" panose="02040503050406030204" pitchFamily="18" charset="0"/>
              </a:rPr>
              <a:t>Overview &amp; Python basics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Operators, data types, variables &amp; in-built functions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Working with conditions &amp; loops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Functions (user-defined)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Data I/O (reading from &amp; writing to files)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Working with modules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AU" altLang="en-US" sz="1400" dirty="0">
                <a:latin typeface="Cambria" panose="02040503050406030204" pitchFamily="18" charset="0"/>
              </a:rPr>
              <a:t>Data visualization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altLang="en-US" sz="2000" dirty="0">
                <a:solidFill>
                  <a:srgbClr val="0033CC"/>
                </a:solidFill>
                <a:latin typeface="Cambria" panose="02040503050406030204" pitchFamily="18" charset="0"/>
              </a:rPr>
              <a:t>Session 2 – </a:t>
            </a:r>
            <a:r>
              <a:rPr lang="en-AU" alt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11.30am – 12noon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AU" altLang="en-US" sz="1600" dirty="0">
                <a:latin typeface="Cambria" panose="02040503050406030204" pitchFamily="18" charset="0"/>
              </a:rPr>
              <a:t>Project 1 – Text analysis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xmlns="" id="{3279BE45-ECD0-4A94-AC84-1C0210724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7594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 dirty="0">
                <a:solidFill>
                  <a:schemeClr val="bg1"/>
                </a:solidFill>
                <a:latin typeface="Cambria" panose="02040503050406030204" pitchFamily="18" charset="0"/>
              </a:rPr>
              <a:t>Course Contents  &amp; Proposed Timing</a:t>
            </a:r>
          </a:p>
        </p:txBody>
      </p:sp>
      <p:sp>
        <p:nvSpPr>
          <p:cNvPr id="20484" name="Content Placeholder 2">
            <a:extLst>
              <a:ext uri="{FF2B5EF4-FFF2-40B4-BE49-F238E27FC236}">
                <a16:creationId xmlns:a16="http://schemas.microsoft.com/office/drawing/2014/main" xmlns="" id="{810ECA22-3E69-462F-8606-3236E411906C}"/>
              </a:ext>
            </a:extLst>
          </p:cNvPr>
          <p:cNvSpPr txBox="1">
            <a:spLocks/>
          </p:cNvSpPr>
          <p:nvPr/>
        </p:nvSpPr>
        <p:spPr bwMode="auto">
          <a:xfrm>
            <a:off x="4792663" y="1152525"/>
            <a:ext cx="3984625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AU" altLang="en-US" sz="2000" b="0" dirty="0">
                <a:solidFill>
                  <a:srgbClr val="0033CC"/>
                </a:solidFill>
                <a:latin typeface="Cambria" panose="02040503050406030204" pitchFamily="18" charset="0"/>
              </a:rPr>
              <a:t>Session 3 – </a:t>
            </a:r>
            <a:r>
              <a:rPr lang="en-AU" altLang="en-US" sz="2000" b="0" dirty="0">
                <a:solidFill>
                  <a:srgbClr val="FF0000"/>
                </a:solidFill>
                <a:latin typeface="Cambria" panose="02040503050406030204" pitchFamily="18" charset="0"/>
              </a:rPr>
              <a:t>1.00pm – 3.00pm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AU" altLang="en-US" sz="1600" b="0" dirty="0">
                <a:latin typeface="Cambria" panose="02040503050406030204" pitchFamily="18" charset="0"/>
              </a:rPr>
              <a:t>Data Exploration &amp; Modelling</a:t>
            </a:r>
            <a:endParaRPr lang="en-AU" altLang="en-US" sz="1200" b="0" dirty="0">
              <a:latin typeface="Cambria" panose="02040503050406030204" pitchFamily="18" charset="0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Working with structured data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Linear &amp;  non-linear regressions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Curve-fitting and parameter estimation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AU" altLang="en-US" sz="1400" b="0" dirty="0">
                <a:latin typeface="Cambria" panose="02040503050406030204" pitchFamily="18" charset="0"/>
              </a:rPr>
              <a:t>Data Export to Excel®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AU" altLang="en-US" sz="2000" b="0" dirty="0">
                <a:solidFill>
                  <a:srgbClr val="0033CC"/>
                </a:solidFill>
                <a:latin typeface="Cambria" panose="02040503050406030204" pitchFamily="18" charset="0"/>
                <a:cs typeface="+mn-cs"/>
              </a:rPr>
              <a:t>Session 4 – </a:t>
            </a:r>
            <a:r>
              <a:rPr lang="en-AU" altLang="en-US" sz="2000" b="0" dirty="0">
                <a:solidFill>
                  <a:srgbClr val="FF0000"/>
                </a:solidFill>
                <a:latin typeface="Cambria" panose="02040503050406030204" pitchFamily="18" charset="0"/>
                <a:cs typeface="+mn-cs"/>
              </a:rPr>
              <a:t>3.00pm – 4.00pm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AU" altLang="en-US" sz="1600" b="0" dirty="0">
                <a:solidFill>
                  <a:prstClr val="black"/>
                </a:solidFill>
                <a:latin typeface="Cambria" panose="02040503050406030204" pitchFamily="18" charset="0"/>
                <a:cs typeface="+mn-cs"/>
              </a:rPr>
              <a:t>Project 2 – parameter estimation</a:t>
            </a:r>
            <a:endParaRPr lang="en-AU" altLang="en-US" sz="1400" b="0" dirty="0">
              <a:latin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B23BA6A-205F-4D93-99D9-3FA74DA7F3A4}"/>
              </a:ext>
            </a:extLst>
          </p:cNvPr>
          <p:cNvSpPr/>
          <p:nvPr/>
        </p:nvSpPr>
        <p:spPr>
          <a:xfrm>
            <a:off x="4424363" y="955675"/>
            <a:ext cx="44450" cy="5561013"/>
          </a:xfrm>
          <a:prstGeom prst="rect">
            <a:avLst/>
          </a:prstGeom>
          <a:solidFill>
            <a:srgbClr val="002060"/>
          </a:solidFill>
          <a:ln>
            <a:solidFill>
              <a:srgbClr val="113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2532988-348B-4685-B122-A916F7A0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40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4E58CF-4751-4F40-AE42-B1396C40BBE4}"/>
              </a:ext>
            </a:extLst>
          </p:cNvPr>
          <p:cNvSpPr/>
          <p:nvPr/>
        </p:nvSpPr>
        <p:spPr>
          <a:xfrm>
            <a:off x="433001" y="1036959"/>
            <a:ext cx="752765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Array Slicing</a:t>
            </a:r>
          </a:p>
          <a:p>
            <a:pPr lvl="0"/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Similar to list and string slicing/indexing, numpy arrays can also be sliced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General syntax for slicing an array is</a:t>
            </a:r>
          </a:p>
          <a:p>
            <a:pPr lvl="3"/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/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array_name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row_start:row_stop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col_start:col_stop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Remember python indexing starts from “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zero</a:t>
            </a: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illustrate, consider an array:  A1 = </a:t>
            </a:r>
            <a:r>
              <a:rPr lang="en-US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np.array</a:t>
            </a: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(range(15)).reshape((3,5))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Try the following and examine the results (</a:t>
            </a:r>
            <a:r>
              <a:rPr lang="en-US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wrt</a:t>
            </a: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array A1):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A1[:]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A1[0:2]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A1[:, 0:2]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A1[:, 2]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A1[1:2, 1:2]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A1[1:2:, 1:2]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A1[2,:]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A1[:, -1]</a:t>
            </a: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27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>
            <a:extLst>
              <a:ext uri="{FF2B5EF4-FFF2-40B4-BE49-F238E27FC236}">
                <a16:creationId xmlns:a16="http://schemas.microsoft.com/office/drawing/2014/main" xmlns="" id="{204F9804-378F-4E40-B1C2-801A7A793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9939" name="TextBox 7">
            <a:extLst>
              <a:ext uri="{FF2B5EF4-FFF2-40B4-BE49-F238E27FC236}">
                <a16:creationId xmlns:a16="http://schemas.microsoft.com/office/drawing/2014/main" xmlns="" id="{A4E07A7B-C326-4BE7-AB4F-BFAB2D930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7374FD-5F70-47DD-958C-C5AF6672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41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A6B49F-FA80-4AA2-97FE-85E9AD2CC3C1}"/>
              </a:ext>
            </a:extLst>
          </p:cNvPr>
          <p:cNvSpPr/>
          <p:nvPr/>
        </p:nvSpPr>
        <p:spPr>
          <a:xfrm>
            <a:off x="433001" y="1036959"/>
            <a:ext cx="82269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Reading structured data from a file using NumPy</a:t>
            </a:r>
          </a:p>
          <a:p>
            <a:pPr lvl="0"/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Structured data (floats) can be read into python as numpy arrays using the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np.loadtxt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function as follows: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data_in</a:t>
            </a: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np.loadtxt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(filename, delimiter = None,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skiprows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0, </a:t>
            </a:r>
            <a:r>
              <a:rPr lang="en-US" altLang="en-US" b="0" dirty="0" err="1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usecols</a:t>
            </a:r>
            <a:r>
              <a:rPr lang="en-US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None)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File usually should be any file format readable with a text editor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For example: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E1BC086-7422-4145-870E-160B410D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" t="72172" r="46765" b="1705"/>
          <a:stretch/>
        </p:blipFill>
        <p:spPr>
          <a:xfrm>
            <a:off x="616136" y="3707261"/>
            <a:ext cx="8043770" cy="22542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>
            <a:extLst>
              <a:ext uri="{FF2B5EF4-FFF2-40B4-BE49-F238E27FC236}">
                <a16:creationId xmlns:a16="http://schemas.microsoft.com/office/drawing/2014/main" xmlns="" id="{204F9804-378F-4E40-B1C2-801A7A793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9939" name="TextBox 7">
            <a:extLst>
              <a:ext uri="{FF2B5EF4-FFF2-40B4-BE49-F238E27FC236}">
                <a16:creationId xmlns:a16="http://schemas.microsoft.com/office/drawing/2014/main" xmlns="" id="{A4E07A7B-C326-4BE7-AB4F-BFAB2D930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7374FD-5F70-47DD-958C-C5AF6672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42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88" t="55962" r="54479" b="19423"/>
          <a:stretch/>
        </p:blipFill>
        <p:spPr>
          <a:xfrm>
            <a:off x="504824" y="2989263"/>
            <a:ext cx="8234363" cy="2533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4823" y="1208089"/>
            <a:ext cx="75819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Open the dataset named “boston_structured.txt” with any text editor and examine the contents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Now, let’s open the file with </a:t>
            </a:r>
            <a:r>
              <a:rPr lang="en-US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numpy.loadtxt</a:t>
            </a:r>
            <a:r>
              <a:rPr lang="en-US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and use </a:t>
            </a:r>
            <a:r>
              <a:rPr lang="en-US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open( ) </a:t>
            </a: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&amp; </a:t>
            </a:r>
            <a:r>
              <a:rPr lang="en-US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readlines</a:t>
            </a:r>
            <a:r>
              <a:rPr lang="en-US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functions to get the column names – this will be particularly useful in log data analysis</a:t>
            </a:r>
            <a:endParaRPr lang="en-US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62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43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849237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Pandas</a:t>
            </a: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>
                <a:latin typeface="Cambria" panose="02040503050406030204" pitchFamily="18" charset="0"/>
                <a:ea typeface="Cambria" panose="02040503050406030204" pitchFamily="18" charset="0"/>
              </a:rPr>
              <a:t>Pandas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is useful for manipulating numerical tables and time series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It can be used to create tables using the </a:t>
            </a:r>
            <a:r>
              <a:rPr lang="en-AU" altLang="en-US" b="0" dirty="0" err="1"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function. This is especially useful for generating data for use in 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Like other modules, pandas must be imported prior to first 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</a:p>
          <a:p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722495-40E0-423E-BB4B-31273FA11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" t="66742" r="52550" b="4299"/>
          <a:stretch/>
        </p:blipFill>
        <p:spPr>
          <a:xfrm>
            <a:off x="757530" y="3087124"/>
            <a:ext cx="7892291" cy="27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44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8492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The index can be changed to any entry. For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651E82-ACC2-44BF-8EF1-D31C9AD7D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" t="64932" r="52941" b="2112"/>
          <a:stretch/>
        </p:blipFill>
        <p:spPr>
          <a:xfrm>
            <a:off x="328893" y="1639738"/>
            <a:ext cx="8401221" cy="33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26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45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849237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read data from files using pandas: 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csv files, tables, excel files, </a:t>
            </a: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json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html, SAS, SQL,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Now, try type 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in your console. What can you see?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00051" y="1748816"/>
            <a:ext cx="8277224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pandas.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read_csv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(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filepath_or_buffer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sep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  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header='infer'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names=None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index_col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usecols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lang="en-US" altLang="en-US" sz="1400" b="0" dirty="0">
                <a:solidFill>
                  <a:srgbClr val="3E4349"/>
                </a:solidFill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skipinitialspace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=False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lang="en-US" altLang="en-US" sz="1400" b="0" dirty="0">
                <a:solidFill>
                  <a:srgbClr val="3E4349"/>
                </a:solidFill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skiprows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nrows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lang="en-US" altLang="en-US" sz="1400" b="0" dirty="0">
                <a:solidFill>
                  <a:srgbClr val="3E4349"/>
                </a:solidFill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na_values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lang="en-US" altLang="en-US" sz="1400" b="0" dirty="0">
                <a:solidFill>
                  <a:srgbClr val="3E4349"/>
                </a:solidFill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na_filter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=True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skip_blank_lines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=True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parse_dates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=False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infer_datetime_format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=False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 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keep_date_col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=False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thousands=None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lang="en-US" altLang="en-US" sz="1400" b="0" dirty="0">
                <a:solidFill>
                  <a:srgbClr val="3E4349"/>
                </a:solidFill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skipfooter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,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delim_whitespace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=False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ambria" panose="02040503050406030204" pitchFamily="18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3" t="69231" r="54688" b="6730"/>
          <a:stretch/>
        </p:blipFill>
        <p:spPr>
          <a:xfrm>
            <a:off x="400051" y="2931428"/>
            <a:ext cx="7973576" cy="24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17" t="69615" r="54271" b="6154"/>
          <a:stretch/>
        </p:blipFill>
        <p:spPr>
          <a:xfrm>
            <a:off x="296408" y="1276349"/>
            <a:ext cx="8544155" cy="2619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408" y="4361587"/>
            <a:ext cx="5047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Again,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try type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in your console.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Any difference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9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17" t="69615" r="54271" b="6154"/>
          <a:stretch/>
        </p:blipFill>
        <p:spPr>
          <a:xfrm>
            <a:off x="296408" y="1276349"/>
            <a:ext cx="8544155" cy="2619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408" y="4361587"/>
            <a:ext cx="5047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Again,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try type </a:t>
            </a:r>
            <a:r>
              <a:rPr lang="en-AU" altLang="en-US" b="0" dirty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 in your console.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Any difference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09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48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739588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Now, let’s explore the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Try:</a:t>
            </a: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data.head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data.tail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data.CRIM</a:t>
            </a:r>
            <a:endParaRPr lang="en-AU" altLang="en-US" b="0" dirty="0" smtClean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 = </a:t>
            </a: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np.min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data.CRIM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data.B</a:t>
            </a:r>
            <a:endParaRPr lang="en-AU" altLang="en-US" b="0" dirty="0" smtClean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new_array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AU" altLang="en-US" b="0" dirty="0" err="1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data.NOX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[:-1:2] </a:t>
            </a: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29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>
            <a:extLst>
              <a:ext uri="{FF2B5EF4-FFF2-40B4-BE49-F238E27FC236}">
                <a16:creationId xmlns:a16="http://schemas.microsoft.com/office/drawing/2014/main" xmlns="" id="{68B05E9B-BF6D-47C7-A0FB-69A53F0AE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38915" name="TextBox 7">
            <a:extLst>
              <a:ext uri="{FF2B5EF4-FFF2-40B4-BE49-F238E27FC236}">
                <a16:creationId xmlns:a16="http://schemas.microsoft.com/office/drawing/2014/main" xmlns="" id="{40B2A414-E31C-450F-941E-A810A4F90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738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  </a:t>
            </a:r>
            <a:r>
              <a:rPr lang="en-AU" alt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(NumPy, Pandas, SciPy)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F505A2A-C93B-49C8-9D5A-F9DB2DCD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49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97983BEC-34B6-4F63-BB12-291BBF02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93" y="1075759"/>
            <a:ext cx="771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AU" altLang="en-US" b="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pandas.ExcelWriter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( ) function is used to convert </a:t>
            </a:r>
            <a:r>
              <a:rPr lang="en-AU" altLang="en-US" b="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DataFrames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to Excel files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25" t="41923" r="53750" b="2650"/>
          <a:stretch/>
        </p:blipFill>
        <p:spPr>
          <a:xfrm>
            <a:off x="1352550" y="1634700"/>
            <a:ext cx="6800850" cy="47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5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8BC2076-A2B3-45FD-8D89-35B4F6F3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923" r="66250" b="5000"/>
          <a:stretch/>
        </p:blipFill>
        <p:spPr>
          <a:xfrm>
            <a:off x="4114800" y="0"/>
            <a:ext cx="5029200" cy="6477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3279BE45-ECD0-4A94-AC84-1C0210724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4286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Sample Python Program</a:t>
            </a:r>
            <a:endParaRPr lang="en-AU" altLang="en-US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>
            <a:extLst>
              <a:ext uri="{FF2B5EF4-FFF2-40B4-BE49-F238E27FC236}">
                <a16:creationId xmlns:a16="http://schemas.microsoft.com/office/drawing/2014/main" xmlns="" id="{4E76BE45-85BC-42FD-B42E-0DD544F25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40963" name="TextBox 7">
            <a:extLst>
              <a:ext uri="{FF2B5EF4-FFF2-40B4-BE49-F238E27FC236}">
                <a16:creationId xmlns:a16="http://schemas.microsoft.com/office/drawing/2014/main" xmlns="" id="{8AB239F2-AD0E-4CB5-AE30-F8764AA46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EB1E0D-C133-42FA-B285-C23E1C77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50</a:t>
            </a:fld>
            <a:endParaRPr lang="en-AU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xmlns="" id="{DB53F9E0-AD46-4607-860D-C5E902640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18" y="949464"/>
            <a:ext cx="8492378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SciPy</a:t>
            </a:r>
          </a:p>
          <a:p>
            <a:endParaRPr lang="en-AU" altLang="en-US" sz="8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SciPy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scientific computing module in python. It is built from different python modules (most significant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NumPy)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SciPy can be used to solve linear and non-linear problems, perform optimization, statistical analysis, curve-fitting &amp; parameter estimation,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To illustrate some of </a:t>
            </a:r>
            <a:r>
              <a:rPr lang="en-AU" altLang="en-US" b="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SciPy’s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 capabilities, let’s do the following: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interpolation </a:t>
            </a:r>
          </a:p>
          <a:p>
            <a:pPr marL="1885950" lvl="3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Open the files named “GCMC_Kernels.txt” &amp; </a:t>
            </a:r>
            <a:r>
              <a:rPr lang="en-AU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“expt_isotherm.txt” 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as numpy arrays and parameterize columns</a:t>
            </a:r>
          </a:p>
          <a:p>
            <a:pPr marL="1885950" lvl="3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85950" lvl="3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Generate kernels for the relative pressure values in the expt_isotherm.txt file</a:t>
            </a:r>
          </a:p>
          <a:p>
            <a:pPr marL="1885950" lvl="3">
              <a:buFont typeface="Wingdings" panose="05000000000000000000" pitchFamily="2" charset="2"/>
              <a:buChar char="§"/>
            </a:pP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43050" lvl="2" indent="-342900">
              <a:buFont typeface="+mj-lt"/>
              <a:buAutoNum type="arabicPeriod"/>
            </a:pPr>
            <a:r>
              <a:rPr lang="en-AU" altLang="en-US" b="0" dirty="0" smtClean="0"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 distribution fit</a:t>
            </a:r>
            <a:endParaRPr lang="en-AU" altLang="en-US" b="0" dirty="0">
              <a:solidFill>
                <a:srgbClr val="0033C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85950" lvl="3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Generate an array using </a:t>
            </a:r>
            <a:r>
              <a:rPr lang="en-AU" altLang="en-US" b="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np.linspace</a:t>
            </a: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pPr marL="1657350" lvl="3" indent="0"/>
            <a:endParaRPr lang="en-AU" altLang="en-US" b="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85950" lvl="3">
              <a:buFont typeface="Wingdings" panose="05000000000000000000" pitchFamily="2" charset="2"/>
              <a:buChar char="§"/>
            </a:pPr>
            <a:r>
              <a:rPr lang="en-AU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Fit the array to normal distribution </a:t>
            </a:r>
            <a:endParaRPr lang="en-AU" altLang="en-US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>
            <a:extLst>
              <a:ext uri="{FF2B5EF4-FFF2-40B4-BE49-F238E27FC236}">
                <a16:creationId xmlns:a16="http://schemas.microsoft.com/office/drawing/2014/main" xmlns="" id="{4E76BE45-85BC-42FD-B42E-0DD544F25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40963" name="TextBox 7">
            <a:extLst>
              <a:ext uri="{FF2B5EF4-FFF2-40B4-BE49-F238E27FC236}">
                <a16:creationId xmlns:a16="http://schemas.microsoft.com/office/drawing/2014/main" xmlns="" id="{8AB239F2-AD0E-4CB5-AE30-F8764AA46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EB1E0D-C133-42FA-B285-C23E1C77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17" t="25384" r="55417" b="38462"/>
          <a:stretch/>
        </p:blipFill>
        <p:spPr>
          <a:xfrm>
            <a:off x="386421" y="1200150"/>
            <a:ext cx="847117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>
            <a:extLst>
              <a:ext uri="{FF2B5EF4-FFF2-40B4-BE49-F238E27FC236}">
                <a16:creationId xmlns:a16="http://schemas.microsoft.com/office/drawing/2014/main" xmlns="" id="{4E76BE45-85BC-42FD-B42E-0DD544F25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40963" name="TextBox 7">
            <a:extLst>
              <a:ext uri="{FF2B5EF4-FFF2-40B4-BE49-F238E27FC236}">
                <a16:creationId xmlns:a16="http://schemas.microsoft.com/office/drawing/2014/main" xmlns="" id="{8AB239F2-AD0E-4CB5-AE30-F8764AA46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EB1E0D-C133-42FA-B285-C23E1C77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52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3" t="16346" r="57187" b="24616"/>
          <a:stretch/>
        </p:blipFill>
        <p:spPr>
          <a:xfrm>
            <a:off x="1052512" y="1038572"/>
            <a:ext cx="6762751" cy="54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>
            <a:extLst>
              <a:ext uri="{FF2B5EF4-FFF2-40B4-BE49-F238E27FC236}">
                <a16:creationId xmlns:a16="http://schemas.microsoft.com/office/drawing/2014/main" xmlns="" id="{4E76BE45-85BC-42FD-B42E-0DD544F25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3 –  Data Exploration &amp; Modelling</a:t>
            </a:r>
          </a:p>
        </p:txBody>
      </p:sp>
      <p:sp>
        <p:nvSpPr>
          <p:cNvPr id="40963" name="TextBox 7">
            <a:extLst>
              <a:ext uri="{FF2B5EF4-FFF2-40B4-BE49-F238E27FC236}">
                <a16:creationId xmlns:a16="http://schemas.microsoft.com/office/drawing/2014/main" xmlns="" id="{8AB239F2-AD0E-4CB5-AE30-F8764AA46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924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Data Exploration and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EB1E0D-C133-42FA-B285-C23E1C77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12" t="79039" r="68334" b="4615"/>
          <a:stretch/>
        </p:blipFill>
        <p:spPr>
          <a:xfrm>
            <a:off x="723899" y="1571624"/>
            <a:ext cx="7604863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>
            <a:extLst>
              <a:ext uri="{FF2B5EF4-FFF2-40B4-BE49-F238E27FC236}">
                <a16:creationId xmlns:a16="http://schemas.microsoft.com/office/drawing/2014/main" xmlns="" id="{F9539D2F-7EA4-4630-B586-B88391424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270125"/>
            <a:ext cx="705961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AU" altLang="en-US" sz="4400" u="sng">
                <a:solidFill>
                  <a:srgbClr val="0033CC"/>
                </a:solidFill>
                <a:latin typeface="Cambria" panose="02040503050406030204" pitchFamily="18" charset="0"/>
              </a:rPr>
              <a:t>Session 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rgbClr val="0033CC"/>
                </a:solidFill>
                <a:latin typeface="Cambria" panose="02040503050406030204" pitchFamily="18" charset="0"/>
              </a:rPr>
              <a:t>Project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1709CA0-D69B-469B-8653-4E098973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>
            <a:extLst>
              <a:ext uri="{FF2B5EF4-FFF2-40B4-BE49-F238E27FC236}">
                <a16:creationId xmlns:a16="http://schemas.microsoft.com/office/drawing/2014/main" xmlns="" id="{E9BD542C-3C76-414A-B3BF-451BCDDBB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4 –  Project 2</a:t>
            </a:r>
          </a:p>
        </p:txBody>
      </p:sp>
      <p:sp>
        <p:nvSpPr>
          <p:cNvPr id="43011" name="TextBox 7">
            <a:extLst>
              <a:ext uri="{FF2B5EF4-FFF2-40B4-BE49-F238E27FC236}">
                <a16:creationId xmlns:a16="http://schemas.microsoft.com/office/drawing/2014/main" xmlns="" id="{3D48CBC3-9B14-4377-855E-E673921D2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881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>
                <a:solidFill>
                  <a:schemeClr val="bg1"/>
                </a:solidFill>
                <a:latin typeface="Cambria" panose="02040503050406030204" pitchFamily="18" charset="0"/>
              </a:rPr>
              <a:t>Project 2 – Curve-Fitting &amp; Parameter Estimation</a:t>
            </a:r>
          </a:p>
        </p:txBody>
      </p:sp>
      <p:sp>
        <p:nvSpPr>
          <p:cNvPr id="43012" name="TextBox 3">
            <a:extLst>
              <a:ext uri="{FF2B5EF4-FFF2-40B4-BE49-F238E27FC236}">
                <a16:creationId xmlns:a16="http://schemas.microsoft.com/office/drawing/2014/main" xmlns="" id="{402E35FC-5032-4A3F-84FD-4DA3AD18A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1120775"/>
            <a:ext cx="542925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AU" altLang="en-US"/>
              <a:t>Aim: </a:t>
            </a:r>
            <a:r>
              <a:rPr lang="en-AU" altLang="en-US" b="0"/>
              <a:t>To apply the concepts learnt to a scientific dataset.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>
                <a:solidFill>
                  <a:srgbClr val="0033CC"/>
                </a:solidFill>
              </a:rPr>
              <a:t>Apply python in-built functions (mostly string operations)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>
                <a:solidFill>
                  <a:srgbClr val="0033CC"/>
                </a:solidFill>
              </a:rPr>
              <a:t>Define own functions (user-defined functions)</a:t>
            </a:r>
          </a:p>
          <a:p>
            <a:pPr lvl="1">
              <a:lnSpc>
                <a:spcPct val="150000"/>
              </a:lnSpc>
              <a:buFontTx/>
              <a:buAutoNum type="arabicPeriod"/>
            </a:pPr>
            <a:r>
              <a:rPr lang="en-AU" altLang="en-US" sz="1400" b="0">
                <a:solidFill>
                  <a:srgbClr val="0033CC"/>
                </a:solidFill>
              </a:rPr>
              <a:t>Visualize data and format plots</a:t>
            </a:r>
          </a:p>
        </p:txBody>
      </p:sp>
      <p:sp>
        <p:nvSpPr>
          <p:cNvPr id="43013" name="TextBox 5">
            <a:extLst>
              <a:ext uri="{FF2B5EF4-FFF2-40B4-BE49-F238E27FC236}">
                <a16:creationId xmlns:a16="http://schemas.microsoft.com/office/drawing/2014/main" xmlns="" id="{4779F096-8FD2-4D25-ABDB-C829BB861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2614613"/>
            <a:ext cx="8537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/>
              <a:t>Description: </a:t>
            </a:r>
            <a:r>
              <a:rPr lang="en-AU" altLang="en-US" b="0"/>
              <a:t>Apply the curve-fitting module of SciPy to fit a dataset to a given model and 		      estimate the optimal values &amp; standard deviations of the fitting parameters </a:t>
            </a:r>
          </a:p>
        </p:txBody>
      </p:sp>
      <p:sp>
        <p:nvSpPr>
          <p:cNvPr id="43014" name="TextBox 10">
            <a:extLst>
              <a:ext uri="{FF2B5EF4-FFF2-40B4-BE49-F238E27FC236}">
                <a16:creationId xmlns:a16="http://schemas.microsoft.com/office/drawing/2014/main" xmlns="" id="{349AC5EA-9392-47A4-AC75-FB46DBB7E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3365500"/>
            <a:ext cx="85375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AU" altLang="en-US"/>
              <a:t>Input file: </a:t>
            </a:r>
            <a:r>
              <a:rPr lang="en-AU" altLang="en-US" b="0"/>
              <a:t>project2_data.txt </a:t>
            </a:r>
          </a:p>
        </p:txBody>
      </p:sp>
      <p:grpSp>
        <p:nvGrpSpPr>
          <p:cNvPr id="43015" name="Group 19">
            <a:extLst>
              <a:ext uri="{FF2B5EF4-FFF2-40B4-BE49-F238E27FC236}">
                <a16:creationId xmlns:a16="http://schemas.microsoft.com/office/drawing/2014/main" xmlns="" id="{DBEC7B2B-3C08-4DE9-BF86-36933842F3B5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3876675"/>
            <a:ext cx="8013700" cy="2455863"/>
            <a:chOff x="296562" y="3877201"/>
            <a:chExt cx="8013381" cy="2455831"/>
          </a:xfrm>
        </p:grpSpPr>
        <p:pic>
          <p:nvPicPr>
            <p:cNvPr id="43016" name="Picture 1">
              <a:extLst>
                <a:ext uri="{FF2B5EF4-FFF2-40B4-BE49-F238E27FC236}">
                  <a16:creationId xmlns:a16="http://schemas.microsoft.com/office/drawing/2014/main" xmlns="" id="{43B42CED-9D1F-4B55-BE2A-553F4E59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62" y="3877201"/>
              <a:ext cx="1059077" cy="2455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Plus 2">
              <a:extLst>
                <a:ext uri="{FF2B5EF4-FFF2-40B4-BE49-F238E27FC236}">
                  <a16:creationId xmlns:a16="http://schemas.microsoft.com/office/drawing/2014/main" xmlns="" id="{975BF1ED-6562-498E-89EB-C79653003BE1}"/>
                </a:ext>
              </a:extLst>
            </p:cNvPr>
            <p:cNvSpPr/>
            <p:nvPr/>
          </p:nvSpPr>
          <p:spPr>
            <a:xfrm>
              <a:off x="1423642" y="4875726"/>
              <a:ext cx="353998" cy="339721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4A5F5B8-5B59-402D-82AB-1D08B406CE5C}"/>
                </a:ext>
              </a:extLst>
            </p:cNvPr>
            <p:cNvSpPr txBox="1"/>
            <p:nvPr/>
          </p:nvSpPr>
          <p:spPr>
            <a:xfrm>
              <a:off x="1830026" y="4877313"/>
              <a:ext cx="2601808" cy="306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AU" sz="1400" dirty="0">
                  <a:latin typeface="Cambria" panose="02040503050406030204" pitchFamily="18" charset="0"/>
                </a:rPr>
                <a:t>model = </a:t>
              </a:r>
              <a:r>
                <a:rPr lang="en-AU" sz="1400" dirty="0" err="1">
                  <a:latin typeface="Cambria" panose="02040503050406030204" pitchFamily="18" charset="0"/>
                </a:rPr>
                <a:t>func</a:t>
              </a:r>
              <a:r>
                <a:rPr lang="en-AU" sz="1400" dirty="0">
                  <a:latin typeface="Cambria" panose="02040503050406030204" pitchFamily="18" charset="0"/>
                </a:rPr>
                <a:t>(</a:t>
              </a:r>
              <a:r>
                <a:rPr lang="en-AU" sz="1400" dirty="0" err="1">
                  <a:latin typeface="Cambria" panose="02040503050406030204" pitchFamily="18" charset="0"/>
                </a:rPr>
                <a:t>xdata</a:t>
              </a:r>
              <a:r>
                <a:rPr lang="en-AU" sz="1400" dirty="0">
                  <a:latin typeface="Cambria" panose="02040503050406030204" pitchFamily="18" charset="0"/>
                </a:rPr>
                <a:t>,  a, b)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xmlns="" id="{58795A8D-673B-4DC7-8698-C77079BDB5EA}"/>
                </a:ext>
              </a:extLst>
            </p:cNvPr>
            <p:cNvSpPr/>
            <p:nvPr/>
          </p:nvSpPr>
          <p:spPr>
            <a:xfrm>
              <a:off x="4546130" y="4820164"/>
              <a:ext cx="873090" cy="4206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pic>
          <p:nvPicPr>
            <p:cNvPr id="43020" name="Picture 13">
              <a:extLst>
                <a:ext uri="{FF2B5EF4-FFF2-40B4-BE49-F238E27FC236}">
                  <a16:creationId xmlns:a16="http://schemas.microsoft.com/office/drawing/2014/main" xmlns="" id="{3A61E70E-BC49-47C2-83C0-0080EA0C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283" y="4042069"/>
              <a:ext cx="2777660" cy="2118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69707E19-7BEC-4B51-81A6-C07DF511E502}"/>
                </a:ext>
              </a:extLst>
            </p:cNvPr>
            <p:cNvSpPr/>
            <p:nvPr/>
          </p:nvSpPr>
          <p:spPr>
            <a:xfrm>
              <a:off x="3584143" y="4870963"/>
              <a:ext cx="328600" cy="36353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B0273545-E18A-4F63-883B-59433FC161D9}"/>
                </a:ext>
              </a:extLst>
            </p:cNvPr>
            <p:cNvCxnSpPr>
              <a:endCxn id="15" idx="4"/>
            </p:cNvCxnSpPr>
            <p:nvPr/>
          </p:nvCxnSpPr>
          <p:spPr>
            <a:xfrm flipV="1">
              <a:off x="3747650" y="5234496"/>
              <a:ext cx="0" cy="31749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3" name="TextBox 18">
              <a:extLst>
                <a:ext uri="{FF2B5EF4-FFF2-40B4-BE49-F238E27FC236}">
                  <a16:creationId xmlns:a16="http://schemas.microsoft.com/office/drawing/2014/main" xmlns="" id="{259892FB-B07C-4BE2-AB55-07E4FACE2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9662" y="5472142"/>
              <a:ext cx="16828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AU" altLang="en-US" sz="1400">
                  <a:solidFill>
                    <a:srgbClr val="0033CC"/>
                  </a:solidFill>
                  <a:latin typeface="Cambria" panose="02040503050406030204" pitchFamily="18" charset="0"/>
                </a:rPr>
                <a:t>Model parameters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95ECB74-A0A0-4400-A318-893C93CB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55</a:t>
            </a:fld>
            <a:endParaRPr lang="en-A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xmlns="" id="{1F22A142-447D-40F2-A675-516207C0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88" y="1223963"/>
            <a:ext cx="7886700" cy="4351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altLang="en-US" sz="1200" dirty="0">
                <a:latin typeface="Cambria" panose="02040503050406030204" pitchFamily="18" charset="0"/>
                <a:hlinkClick r:id="rId3"/>
              </a:rPr>
              <a:t>https://www.w3schools.com/python/default.asp</a:t>
            </a: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U" altLang="en-US" sz="1200" dirty="0">
                <a:latin typeface="Cambria" panose="02040503050406030204" pitchFamily="18" charset="0"/>
                <a:hlinkClick r:id="rId4"/>
              </a:rPr>
              <a:t>https://docs.scipy.org/doc/scipy-0.18.1/reference/</a:t>
            </a: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U" altLang="en-US" sz="1200" dirty="0">
                <a:latin typeface="Cambria" panose="02040503050406030204" pitchFamily="18" charset="0"/>
              </a:rPr>
              <a:t> </a:t>
            </a:r>
            <a:r>
              <a:rPr lang="en-AU" altLang="en-US" sz="1200" dirty="0">
                <a:latin typeface="Cambria" panose="02040503050406030204" pitchFamily="18" charset="0"/>
                <a:hlinkClick r:id="rId5"/>
              </a:rPr>
              <a:t>https://www.learnpython.org/en/Basic_String_Operations</a:t>
            </a: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U" altLang="en-US" sz="1200" dirty="0">
                <a:latin typeface="Cambria" panose="02040503050406030204" pitchFamily="18" charset="0"/>
              </a:rPr>
              <a:t> </a:t>
            </a:r>
            <a:r>
              <a:rPr lang="en-AU" altLang="en-US" sz="1200" dirty="0">
                <a:latin typeface="Cambria" panose="02040503050406030204" pitchFamily="18" charset="0"/>
                <a:hlinkClick r:id="rId6"/>
              </a:rPr>
              <a:t>https://python-3-patterns-idioms-test.readthedocs.io/en/latest/Comprehensions.html</a:t>
            </a: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U" altLang="en-US" sz="1200" dirty="0">
                <a:latin typeface="Cambria" panose="02040503050406030204" pitchFamily="18" charset="0"/>
                <a:hlinkClick r:id="rId7"/>
              </a:rPr>
              <a:t>https://matplotlib.org/api/_as_gen/matplotlib.pyplot.plot.html</a:t>
            </a: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hlinkClick r:id="rId8"/>
              </a:rPr>
              <a:t>https://docs.scipy.org/doc/numpy-1.13.0/reference/routines.array-creation.html</a:t>
            </a:r>
            <a:endParaRPr lang="en-US" sz="1200" dirty="0"/>
          </a:p>
          <a:p>
            <a:pPr marL="0" indent="0">
              <a:buNone/>
            </a:pPr>
            <a:endParaRPr lang="en-AU" altLang="en-US" sz="1200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AU" altLang="en-US" sz="1200" dirty="0">
              <a:latin typeface="Cambria" panose="02040503050406030204" pitchFamily="18" charset="0"/>
            </a:endParaRP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xmlns="" id="{E36EEA2B-920E-4876-9C60-C8F86C2EF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CE7CF17-302E-4502-9BE7-279EFC14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56</a:t>
            </a:fld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>
            <a:extLst>
              <a:ext uri="{FF2B5EF4-FFF2-40B4-BE49-F238E27FC236}">
                <a16:creationId xmlns:a16="http://schemas.microsoft.com/office/drawing/2014/main" xmlns="" id="{42E25AE9-4F09-43B0-9585-28A53EAE0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1981200"/>
            <a:ext cx="3030538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AU" altLang="en-US" sz="4400" u="sng">
                <a:solidFill>
                  <a:srgbClr val="0033CC"/>
                </a:solidFill>
                <a:latin typeface="Cambria" panose="02040503050406030204" pitchFamily="18" charset="0"/>
              </a:rPr>
              <a:t>Session 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rgbClr val="0033CC"/>
                </a:solidFill>
                <a:latin typeface="Cambria" panose="02040503050406030204" pitchFamily="18" charset="0"/>
              </a:rPr>
              <a:t>Overview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rgbClr val="0033CC"/>
                </a:solidFill>
                <a:latin typeface="Cambria" panose="02040503050406030204" pitchFamily="18" charset="0"/>
              </a:rPr>
              <a:t>&amp;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rgbClr val="0033CC"/>
                </a:solidFill>
                <a:latin typeface="Cambria" panose="02040503050406030204" pitchFamily="18" charset="0"/>
              </a:rPr>
              <a:t>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8BC2076-A2B3-45FD-8D89-35B4F6F3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65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>
            <a:extLst>
              <a:ext uri="{FF2B5EF4-FFF2-40B4-BE49-F238E27FC236}">
                <a16:creationId xmlns:a16="http://schemas.microsoft.com/office/drawing/2014/main" xmlns="" id="{4CF999BD-920C-4900-B895-D93EF471B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4">
            <a:extLst>
              <a:ext uri="{FF2B5EF4-FFF2-40B4-BE49-F238E27FC236}">
                <a16:creationId xmlns:a16="http://schemas.microsoft.com/office/drawing/2014/main" xmlns="" id="{5E27A0C8-024D-4287-850D-C6758EE44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2555875"/>
            <a:ext cx="2838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latin typeface="Cambria" panose="02040503050406030204" pitchFamily="18" charset="0"/>
              </a:rPr>
              <a:t>1- Code Editor</a:t>
            </a:r>
          </a:p>
        </p:txBody>
      </p:sp>
      <p:sp>
        <p:nvSpPr>
          <p:cNvPr id="22532" name="TextBox 6">
            <a:extLst>
              <a:ext uri="{FF2B5EF4-FFF2-40B4-BE49-F238E27FC236}">
                <a16:creationId xmlns:a16="http://schemas.microsoft.com/office/drawing/2014/main" xmlns="" id="{5A23FE34-9CD9-4168-B46E-F876E1FC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763" y="1947863"/>
            <a:ext cx="3768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latin typeface="Cambria" panose="02040503050406030204" pitchFamily="18" charset="0"/>
              </a:rPr>
              <a:t>3- Help / Explorers</a:t>
            </a:r>
          </a:p>
        </p:txBody>
      </p:sp>
      <p:sp>
        <p:nvSpPr>
          <p:cNvPr id="22533" name="TextBox 7">
            <a:extLst>
              <a:ext uri="{FF2B5EF4-FFF2-40B4-BE49-F238E27FC236}">
                <a16:creationId xmlns:a16="http://schemas.microsoft.com/office/drawing/2014/main" xmlns="" id="{AACAF9B8-A232-4C0C-B2C8-8A1C076BF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Spyder – Default Layout</a:t>
            </a:r>
          </a:p>
        </p:txBody>
      </p:sp>
      <p:sp>
        <p:nvSpPr>
          <p:cNvPr id="22534" name="TextBox 6">
            <a:extLst>
              <a:ext uri="{FF2B5EF4-FFF2-40B4-BE49-F238E27FC236}">
                <a16:creationId xmlns:a16="http://schemas.microsoft.com/office/drawing/2014/main" xmlns="" id="{E4CED617-5CD5-4398-885D-5D64151F0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4314825"/>
            <a:ext cx="4651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latin typeface="Cambria" panose="02040503050406030204" pitchFamily="18" charset="0"/>
              </a:rPr>
              <a:t>3- Interpreter (console)</a:t>
            </a:r>
          </a:p>
        </p:txBody>
      </p:sp>
      <p:sp>
        <p:nvSpPr>
          <p:cNvPr id="22535" name="TextBox 5">
            <a:extLst>
              <a:ext uri="{FF2B5EF4-FFF2-40B4-BE49-F238E27FC236}">
                <a16:creationId xmlns:a16="http://schemas.microsoft.com/office/drawing/2014/main" xmlns="" id="{B86DA9AB-0DC6-471F-832D-A8F6C7C39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6F65A75-CBC9-4949-B480-14E84C03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xmlns="" id="{4959AA7C-CD57-4E44-92C6-358D8C819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>
            <a:extLst>
              <a:ext uri="{FF2B5EF4-FFF2-40B4-BE49-F238E27FC236}">
                <a16:creationId xmlns:a16="http://schemas.microsoft.com/office/drawing/2014/main" xmlns="" id="{DA28109C-33E5-4149-A93F-8AE038B4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01838"/>
            <a:ext cx="12493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latin typeface="Cambria" panose="02040503050406030204" pitchFamily="18" charset="0"/>
              </a:rPr>
              <a:t>1. File explorer</a:t>
            </a:r>
          </a:p>
        </p:txBody>
      </p:sp>
      <p:sp>
        <p:nvSpPr>
          <p:cNvPr id="23556" name="TextBox 7">
            <a:extLst>
              <a:ext uri="{FF2B5EF4-FFF2-40B4-BE49-F238E27FC236}">
                <a16:creationId xmlns:a16="http://schemas.microsoft.com/office/drawing/2014/main" xmlns="" id="{BD331638-8311-4A12-A7D4-5F48FCA8C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Spyder – Matlab Layout</a:t>
            </a:r>
          </a:p>
        </p:txBody>
      </p:sp>
      <p:sp>
        <p:nvSpPr>
          <p:cNvPr id="21511" name="TextBox 8">
            <a:extLst>
              <a:ext uri="{FF2B5EF4-FFF2-40B4-BE49-F238E27FC236}">
                <a16:creationId xmlns:a16="http://schemas.microsoft.com/office/drawing/2014/main" xmlns="" id="{F7DA27A4-9651-4AC5-B075-ACB68CE51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54463"/>
            <a:ext cx="138430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sz="1200">
                <a:latin typeface="Cambria" panose="020405030504060302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AU" altLang="en-US" dirty="0"/>
              <a:t>4. Outline</a:t>
            </a:r>
          </a:p>
          <a:p>
            <a:pPr>
              <a:defRPr/>
            </a:pPr>
            <a:r>
              <a:rPr lang="en-AU" altLang="en-US" sz="1050" dirty="0">
                <a:solidFill>
                  <a:srgbClr val="0033CC"/>
                </a:solidFill>
              </a:rPr>
              <a:t>Displays the blocks and functions in your program</a:t>
            </a:r>
          </a:p>
        </p:txBody>
      </p:sp>
      <p:sp>
        <p:nvSpPr>
          <p:cNvPr id="23558" name="TextBox 4">
            <a:extLst>
              <a:ext uri="{FF2B5EF4-FFF2-40B4-BE49-F238E27FC236}">
                <a16:creationId xmlns:a16="http://schemas.microsoft.com/office/drawing/2014/main" xmlns="" id="{C4980FB0-FB23-4472-82AC-C60F480D5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2138363"/>
            <a:ext cx="11668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latin typeface="Cambria" panose="02040503050406030204" pitchFamily="18" charset="0"/>
              </a:rPr>
              <a:t>2. Code Editor</a:t>
            </a:r>
          </a:p>
        </p:txBody>
      </p:sp>
      <p:sp>
        <p:nvSpPr>
          <p:cNvPr id="23559" name="TextBox 4">
            <a:extLst>
              <a:ext uri="{FF2B5EF4-FFF2-40B4-BE49-F238E27FC236}">
                <a16:creationId xmlns:a16="http://schemas.microsoft.com/office/drawing/2014/main" xmlns="" id="{70890F2E-487B-48E8-8B2C-9129FA0D3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2251075"/>
            <a:ext cx="1587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latin typeface="Cambria" panose="02040503050406030204" pitchFamily="18" charset="0"/>
              </a:rPr>
              <a:t>3. Variable Explorer</a:t>
            </a:r>
          </a:p>
        </p:txBody>
      </p:sp>
      <p:sp>
        <p:nvSpPr>
          <p:cNvPr id="23560" name="TextBox 4">
            <a:extLst>
              <a:ext uri="{FF2B5EF4-FFF2-40B4-BE49-F238E27FC236}">
                <a16:creationId xmlns:a16="http://schemas.microsoft.com/office/drawing/2014/main" xmlns="" id="{D6C9F0CE-1DF8-480E-83B5-BE6F79ADE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4206875"/>
            <a:ext cx="1179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latin typeface="Cambria" panose="02040503050406030204" pitchFamily="18" charset="0"/>
              </a:rPr>
              <a:t>5.  Interpreter</a:t>
            </a:r>
          </a:p>
        </p:txBody>
      </p:sp>
      <p:sp>
        <p:nvSpPr>
          <p:cNvPr id="23561" name="TextBox 4">
            <a:extLst>
              <a:ext uri="{FF2B5EF4-FFF2-40B4-BE49-F238E27FC236}">
                <a16:creationId xmlns:a16="http://schemas.microsoft.com/office/drawing/2014/main" xmlns="" id="{2423749E-57C5-4B69-96CE-789F1C72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348163"/>
            <a:ext cx="15954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latin typeface="Cambria" panose="02040503050406030204" pitchFamily="18" charset="0"/>
              </a:rPr>
              <a:t>6.  Help/ History log</a:t>
            </a:r>
          </a:p>
        </p:txBody>
      </p:sp>
      <p:sp>
        <p:nvSpPr>
          <p:cNvPr id="23562" name="TextBox 5">
            <a:extLst>
              <a:ext uri="{FF2B5EF4-FFF2-40B4-BE49-F238E27FC236}">
                <a16:creationId xmlns:a16="http://schemas.microsoft.com/office/drawing/2014/main" xmlns="" id="{7B6F0647-DAC0-4F76-B8E6-97DAA8B9C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05C5C5B-6E88-464A-B8AE-67992AFA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8</a:t>
            </a:fld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1E50003A-DFC9-4F41-AA14-B87D7817E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0" b="92749"/>
          <a:stretch>
            <a:fillRect/>
          </a:stretch>
        </p:blipFill>
        <p:spPr bwMode="auto">
          <a:xfrm>
            <a:off x="0" y="1028700"/>
            <a:ext cx="91440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7">
            <a:extLst>
              <a:ext uri="{FF2B5EF4-FFF2-40B4-BE49-F238E27FC236}">
                <a16:creationId xmlns:a16="http://schemas.microsoft.com/office/drawing/2014/main" xmlns="" id="{F8FEFDF5-B56D-477D-8920-012A7EC35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5738"/>
            <a:ext cx="5067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3200">
                <a:solidFill>
                  <a:schemeClr val="bg1"/>
                </a:solidFill>
                <a:latin typeface="Cambria" panose="02040503050406030204" pitchFamily="18" charset="0"/>
              </a:rPr>
              <a:t>Menu Items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41B203-2184-4698-A143-845B13EA6592}"/>
              </a:ext>
            </a:extLst>
          </p:cNvPr>
          <p:cNvSpPr txBox="1"/>
          <p:nvPr/>
        </p:nvSpPr>
        <p:spPr>
          <a:xfrm>
            <a:off x="0" y="1573213"/>
            <a:ext cx="2533650" cy="18462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endParaRPr lang="en-AU" sz="1400" dirty="0"/>
          </a:p>
          <a:p>
            <a:pPr>
              <a:defRPr/>
            </a:pPr>
            <a:endParaRPr lang="en-AU" sz="1400" dirty="0"/>
          </a:p>
          <a:p>
            <a:pPr>
              <a:defRPr/>
            </a:pPr>
            <a:r>
              <a:rPr lang="en-AU" sz="1400" u="sng" dirty="0"/>
              <a:t>File Management Pane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Create new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Switch between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Save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Inspect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F2FF10-51F7-4FD0-86A4-BFD47C06B1F9}"/>
              </a:ext>
            </a:extLst>
          </p:cNvPr>
          <p:cNvSpPr txBox="1"/>
          <p:nvPr/>
        </p:nvSpPr>
        <p:spPr>
          <a:xfrm>
            <a:off x="2533650" y="1573213"/>
            <a:ext cx="2195513" cy="240030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endParaRPr lang="en-AU" sz="1400" dirty="0"/>
          </a:p>
          <a:p>
            <a:pPr>
              <a:defRPr/>
            </a:pPr>
            <a:endParaRPr lang="en-AU" sz="1400" dirty="0"/>
          </a:p>
          <a:p>
            <a:pPr>
              <a:defRPr/>
            </a:pPr>
            <a:r>
              <a:rPr lang="en-AU" sz="1400" u="sng" dirty="0"/>
              <a:t>Execution Pane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Run entire program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Run current code 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Run current code cell &amp; proceed to next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Run selected codes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Re-run last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A9DDD0-EC2C-46C9-B151-052A2EFD27F8}"/>
              </a:ext>
            </a:extLst>
          </p:cNvPr>
          <p:cNvSpPr txBox="1"/>
          <p:nvPr/>
        </p:nvSpPr>
        <p:spPr>
          <a:xfrm>
            <a:off x="4741863" y="1573213"/>
            <a:ext cx="2520950" cy="112395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endParaRPr lang="en-AU" sz="1400" dirty="0"/>
          </a:p>
          <a:p>
            <a:pPr>
              <a:defRPr/>
            </a:pPr>
            <a:endParaRPr lang="en-AU" sz="1400" dirty="0"/>
          </a:p>
          <a:p>
            <a:pPr>
              <a:lnSpc>
                <a:spcPct val="150000"/>
              </a:lnSpc>
              <a:defRPr/>
            </a:pPr>
            <a:r>
              <a:rPr lang="en-AU" sz="1400" u="sng" dirty="0"/>
              <a:t>Debugging Pane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>
                <a:solidFill>
                  <a:srgbClr val="FF0000"/>
                </a:solidFill>
              </a:rPr>
              <a:t>Not used in this course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076583-B415-4A5E-8027-FB6EB44A8F23}"/>
              </a:ext>
            </a:extLst>
          </p:cNvPr>
          <p:cNvSpPr txBox="1"/>
          <p:nvPr/>
        </p:nvSpPr>
        <p:spPr>
          <a:xfrm>
            <a:off x="7262813" y="1562100"/>
            <a:ext cx="1881187" cy="184626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endParaRPr lang="en-AU" sz="1400" dirty="0"/>
          </a:p>
          <a:p>
            <a:pPr>
              <a:defRPr/>
            </a:pPr>
            <a:endParaRPr lang="en-AU" sz="1400" dirty="0"/>
          </a:p>
          <a:p>
            <a:pPr>
              <a:defRPr/>
            </a:pPr>
            <a:r>
              <a:rPr lang="en-AU" sz="1400" u="sng" dirty="0"/>
              <a:t>Preference Pane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Maximize/restore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Full-screen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AU" sz="1200" dirty="0"/>
              <a:t>Settings</a:t>
            </a:r>
          </a:p>
        </p:txBody>
      </p:sp>
      <p:sp>
        <p:nvSpPr>
          <p:cNvPr id="24584" name="TextBox 5">
            <a:extLst>
              <a:ext uri="{FF2B5EF4-FFF2-40B4-BE49-F238E27FC236}">
                <a16:creationId xmlns:a16="http://schemas.microsoft.com/office/drawing/2014/main" xmlns="" id="{046A2253-1826-4A4C-82C2-96DC913A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6581775"/>
            <a:ext cx="4748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AU" altLang="en-US" sz="1200">
                <a:solidFill>
                  <a:schemeClr val="bg1"/>
                </a:solidFill>
                <a:latin typeface="Cambria" panose="02040503050406030204" pitchFamily="18" charset="0"/>
              </a:rPr>
              <a:t>Python Crash Course: Session 1 – overview &amp; python 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F6D4506-AA92-4DDC-B01F-F2C0D66D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128DB-958E-41A5-B30A-CA9BABF1BC20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066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6&quot;&gt;&lt;elem m_fUsage=&quot;5.99990815144634570000E+000&quot;&gt;&lt;m_ppcolschidx val=&quot;0&quot;/&gt;&lt;m_rgb r=&quot;bd&quot; g=&quot;20&quot; b=&quot;f&quot;/&gt;&lt;/elem&gt;&lt;elem m_fUsage=&quot;1.82227553901306320000E+000&quot;&gt;&lt;m_ppcolschidx val=&quot;0&quot;/&gt;&lt;m_rgb r=&quot;77&quot; g=&quot;3f&quot; b=&quot;9b&quot;/&gt;&lt;/elem&gt;&lt;elem m_fUsage=&quot;1.64507766220473850000E+000&quot;&gt;&lt;m_ppcolschidx val=&quot;0&quot;/&gt;&lt;m_rgb r=&quot;ff&quot; g=&quot;99&quot; b=&quot;0&quot;/&gt;&lt;/elem&gt;&lt;elem m_fUsage=&quot;5.25284929195379610000E-001&quot;&gt;&lt;m_ppcolschidx val=&quot;0&quot;/&gt;&lt;m_rgb r=&quot;38&quot; g=&quot;c9&quot; b=&quot;e&quot;/&gt;&lt;/elem&gt;&lt;elem m_fUsage=&quot;9.55004950796826540000E-004&quot;&gt;&lt;m_ppcolschidx val=&quot;0&quot;/&gt;&lt;m_rgb r=&quot;e0&quot; g=&quot;86&quot; b=&quot;43&quot;/&gt;&lt;/elem&gt;&lt;elem m_fUsage=&quot;8.59504455717143900000E-004&quot;&gt;&lt;m_ppcolschidx val=&quot;0&quot;/&gt;&lt;m_rgb r=&quot;f3&quot; g=&quot;e1&quot; b=&quot;1&quot;/&gt;&lt;/elem&gt;&lt;/m_vecMRU&gt;&lt;/m_mruColor&gt;&lt;m_mapectfillschemeMRU/&gt;&lt;m_eweekdayFirstOfWeek val=&quot;1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.&lt;/m_chDecimalSymbol&gt;&lt;m_nGroupingDigits val=&quot;3&quot;/&gt;&lt;m_chGroupingSymbol&gt;,&lt;/m_chGroupingSymbol&gt;&lt;m_chDecimalSymbol17909&gt;.&lt;/m_chDecimalSymbol17909&gt;&lt;m_nGroupingDigits17909 val=&quot;3&quot;/&gt;&lt;m_chGroupingSymbol17909&gt;,&lt;/m_chGroupingSymbol17909&gt;&lt;/m_precDefault&gt;&lt;/CDefaultPrec&gt;&lt;/root&gt;"/>
  <p:tag name="THINKCELLUNDODONOTDELETE" val="1328"/>
</p:tagLst>
</file>

<file path=ppt/theme/theme1.xml><?xml version="1.0" encoding="utf-8"?>
<a:theme xmlns:a="http://schemas.openxmlformats.org/drawingml/2006/main" name="flevy.com">
  <a:themeElements>
    <a:clrScheme name="flevy.com 3">
      <a:dk1>
        <a:srgbClr val="000000"/>
      </a:dk1>
      <a:lt1>
        <a:srgbClr val="FFFFFF"/>
      </a:lt1>
      <a:dk2>
        <a:srgbClr val="006C8E"/>
      </a:dk2>
      <a:lt2>
        <a:srgbClr val="C8C8C8"/>
      </a:lt2>
      <a:accent1>
        <a:srgbClr val="009BCC"/>
      </a:accent1>
      <a:accent2>
        <a:srgbClr val="787878"/>
      </a:accent2>
      <a:accent3>
        <a:srgbClr val="FFFFFF"/>
      </a:accent3>
      <a:accent4>
        <a:srgbClr val="000000"/>
      </a:accent4>
      <a:accent5>
        <a:srgbClr val="AACBE2"/>
      </a:accent5>
      <a:accent6>
        <a:srgbClr val="6C6C6C"/>
      </a:accent6>
      <a:hlink>
        <a:srgbClr val="0033CC"/>
      </a:hlink>
      <a:folHlink>
        <a:srgbClr val="B4B4B4"/>
      </a:folHlink>
    </a:clrScheme>
    <a:fontScheme name="flevy.com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flevy.com 1">
        <a:dk1>
          <a:srgbClr val="000000"/>
        </a:dk1>
        <a:lt1>
          <a:srgbClr val="FFFFFF"/>
        </a:lt1>
        <a:dk2>
          <a:srgbClr val="006C8E"/>
        </a:dk2>
        <a:lt2>
          <a:srgbClr val="C8C8C8"/>
        </a:lt2>
        <a:accent1>
          <a:srgbClr val="009BCC"/>
        </a:accent1>
        <a:accent2>
          <a:srgbClr val="7878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6C6C6C"/>
        </a:accent6>
        <a:hlink>
          <a:srgbClr val="85D0E7"/>
        </a:hlink>
        <a:folHlink>
          <a:srgbClr val="B4B4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evy.com 2">
        <a:dk1>
          <a:srgbClr val="C8C8C8"/>
        </a:dk1>
        <a:lt1>
          <a:srgbClr val="FFFFFF"/>
        </a:lt1>
        <a:dk2>
          <a:srgbClr val="004C64"/>
        </a:dk2>
        <a:lt2>
          <a:srgbClr val="FFFFFF"/>
        </a:lt2>
        <a:accent1>
          <a:srgbClr val="009BCC"/>
        </a:accent1>
        <a:accent2>
          <a:srgbClr val="787878"/>
        </a:accent2>
        <a:accent3>
          <a:srgbClr val="AAB2B8"/>
        </a:accent3>
        <a:accent4>
          <a:srgbClr val="DADADA"/>
        </a:accent4>
        <a:accent5>
          <a:srgbClr val="AACBE2"/>
        </a:accent5>
        <a:accent6>
          <a:srgbClr val="6C6C6C"/>
        </a:accent6>
        <a:hlink>
          <a:srgbClr val="85D0E7"/>
        </a:hlink>
        <a:folHlink>
          <a:srgbClr val="B4B4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levy.com 3">
        <a:dk1>
          <a:srgbClr val="000000"/>
        </a:dk1>
        <a:lt1>
          <a:srgbClr val="FFFFFF"/>
        </a:lt1>
        <a:dk2>
          <a:srgbClr val="006C8E"/>
        </a:dk2>
        <a:lt2>
          <a:srgbClr val="C8C8C8"/>
        </a:lt2>
        <a:accent1>
          <a:srgbClr val="009BCC"/>
        </a:accent1>
        <a:accent2>
          <a:srgbClr val="787878"/>
        </a:accent2>
        <a:accent3>
          <a:srgbClr val="FFFFFF"/>
        </a:accent3>
        <a:accent4>
          <a:srgbClr val="000000"/>
        </a:accent4>
        <a:accent5>
          <a:srgbClr val="AACBE2"/>
        </a:accent5>
        <a:accent6>
          <a:srgbClr val="6C6C6C"/>
        </a:accent6>
        <a:hlink>
          <a:srgbClr val="0033CC"/>
        </a:hlink>
        <a:folHlink>
          <a:srgbClr val="B4B4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flevy.com</Template>
  <TotalTime>58629</TotalTime>
  <Words>3835</Words>
  <Application>Microsoft Office PowerPoint</Application>
  <PresentationFormat>On-screen Show (4:3)</PresentationFormat>
  <Paragraphs>823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Arial Narrow</vt:lpstr>
      <vt:lpstr>Calibri</vt:lpstr>
      <vt:lpstr>Calibri Light</vt:lpstr>
      <vt:lpstr>Cambria</vt:lpstr>
      <vt:lpstr>Trebuchet MS</vt:lpstr>
      <vt:lpstr>Wingdings</vt:lpstr>
      <vt:lpstr>flevy.com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flevy.com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flevy.com</dc:subject>
  <dc:creator>flevy.com</dc:creator>
  <cp:lastModifiedBy>Jamiu Ekundayo</cp:lastModifiedBy>
  <cp:revision>868</cp:revision>
  <cp:lastPrinted>2018-10-24T03:38:43Z</cp:lastPrinted>
  <dcterms:created xsi:type="dcterms:W3CDTF">2008-02-21T22:16:54Z</dcterms:created>
  <dcterms:modified xsi:type="dcterms:W3CDTF">2018-10-29T00:23:16Z</dcterms:modified>
</cp:coreProperties>
</file>